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12192000"/>
  <p:notesSz cx="6858000" cy="9144000"/>
  <p:embeddedFontLst>
    <p:embeddedFont>
      <p:font typeface="Arimo"/>
      <p:regular r:id="rId30"/>
      <p:bold r:id="rId31"/>
      <p:italic r:id="rId32"/>
      <p:boldItalic r:id="rId33"/>
    </p:embeddedFont>
    <p:embeddedFont>
      <p:font typeface="Nanum Gothic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­안성근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83193D-D3E5-47BD-B393-E7175B0991D5}">
  <a:tblStyle styleId="{5A83193D-D3E5-47BD-B393-E7175B0991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8E2608A-9CA9-45A6-994D-FFB9DEF2D050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rimo-bold.fntdata"/><Relationship Id="rId30" Type="http://schemas.openxmlformats.org/officeDocument/2006/relationships/font" Target="fonts/Arimo-regular.fntdata"/><Relationship Id="rId11" Type="http://schemas.openxmlformats.org/officeDocument/2006/relationships/slide" Target="slides/slide5.xml"/><Relationship Id="rId33" Type="http://schemas.openxmlformats.org/officeDocument/2006/relationships/font" Target="fonts/Arimo-boldItalic.fntdata"/><Relationship Id="rId10" Type="http://schemas.openxmlformats.org/officeDocument/2006/relationships/slide" Target="slides/slide4.xml"/><Relationship Id="rId32" Type="http://schemas.openxmlformats.org/officeDocument/2006/relationships/font" Target="fonts/Arimo-italic.fntdata"/><Relationship Id="rId13" Type="http://schemas.openxmlformats.org/officeDocument/2006/relationships/slide" Target="slides/slide7.xml"/><Relationship Id="rId35" Type="http://schemas.openxmlformats.org/officeDocument/2006/relationships/font" Target="fonts/NanumGothic-bold.fntdata"/><Relationship Id="rId12" Type="http://schemas.openxmlformats.org/officeDocument/2006/relationships/slide" Target="slides/slide6.xml"/><Relationship Id="rId34" Type="http://schemas.openxmlformats.org/officeDocument/2006/relationships/font" Target="fonts/NanumGothic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1-02T16:04:51.397">
    <p:pos x="4283" y="631"/>
    <p:text>글씨 키우고,
갯수 강조,
총합  강조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781d8286f_6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안녕하십니까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K-pop manager 프로젝트를 진행한 멀캠아미 팀입니다.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저는 오늘 발표를 맡은 안성근입니다.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f781d8286f_6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780491acf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댓글 데이터를 이용해 우선 언어 감지를 통한 댓글 언어별 분포를 나타냈습니다.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유튜브 댓글은 플랫폼 특성상 영어, 한글 외의 기타 언어들이 많이 존재하기 때문에 그 중에서 저희가 분석하기로 정한 영어, 한글에 대한 분류가 필요했습니다.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총 160개의 데이터세트 통한 실험 결과 정확도 96% 정도의 가장 높은 성능을 보인 fasttext 라이브러리를 통해서 언어 분류를 하였고, 각 댓글별 언어분포를 도출하였습니다.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총 160개의 데이터세트 (유투브 댓글 40개 * 4개의 언어) 에서 가장 높은 성능 (유투브 댓글 데이터셋 정확도 96%)을 보여준 fasttext로 분석을 진행하였다. 4개의 언어로 분류된 영어, 한글, 인도네시아, 그 외에 기타 언어들에 대해서 가장 많이 분포된 한글, 영어에 대한 분석을 진행하였다.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데이터(댓글, 좋아요) 모으고, 데이터 전처리 하고, 전처리한 데이터를 기반으로, 감성분석을 진행하고, 긍부정 감성분석을 통해서 공감지수를 이끌어내는 과정으로 진행되고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나중에 댓글 클러스터링할 때, 이 때 도출한 공감지수를 통한 대상을 선정했으므로 이러한 과정으로 ppt가 구성되면 좋을 것 같습니다.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간단한 신경망을 활용하여 감성분석기를 만들었고 sequential 방식으로 레이어를 쌓아 신경망을 만들었다. 마이너스 값은 0을 반환해주는 relu 함수를 hidden layer에 사용함. out-layer에는 sigmoid 함수를 사용.이후 BERT 모델링을 활용해 발전시켰다.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- Konlpy/OKt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전체 토큰 약 210만개(중복 제외 토큰 약 5만개) 중 빈번하게 사용된 토큰 2500개를 사용하여 벡터화 하였다 (batchsize : 512, epochs : 30)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토큰 벡터화에 필요한 메모리 문제로 토큰 개수를 2,500개로 한정하여 진행했다 (총 토큰 개수 : 5만 개)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-</a:t>
            </a:r>
            <a:r>
              <a:rPr b="1" lang="en-US" sz="1000"/>
              <a:t>fasttext 언어감지 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총 160개의 데이터세트 (유투브 댓글 40개 * 4개의 언어) 에서 가장 높은 성능 (유투브 댓글 데이터셋 정확도 96%)을 보여준 fasttext로 분석을 진행하였다. 4개의 언어로 분류된 영어, 한글, 인도네시아, 그 외에 기타 언어들에 대해서 가장 많이 분포된 한글, 영어에 대한 분석을 진행하였다.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- </a:t>
            </a:r>
            <a:r>
              <a:rPr b="1" lang="en-US" sz="1000"/>
              <a:t>BERT(Hugging Face의 PyTorch 모델) 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사전 훈련 모델을 이용하여 감성 분석 모델 정확도를 높였다. 보다 적은 데이터로 더 빠르게 학습이 가능하다는 장점이 있기 때문에, 유튜브 댓글 감성 분석 모델에 적합하다고 판단했다.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해당 k-pop 가수의 유투브 영상의 댓글에 공감하는 팬덤의 공감도를 분석하는 알고리즘이다.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댓글에 포함된 긍정/부정 댓글의 비중이 얼마나 되는지 분석한다. 공감지수라는 지표를 마련하여 해당 가수의 영상에 긍/부정 댓글이 얼마나 많은지에 따라 해당 가수의 영상의 공감대에 따른 지표가 나타난다. </a:t>
            </a:r>
            <a:r>
              <a:rPr b="1" lang="en-US" sz="1000"/>
              <a:t> 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f780491acf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ced61ca2b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다음으로 댓글 데이터를 다층 신경망 긍/부정 예측 모델링을 적용하여 감성 분석기를 만들었습니다. 댓글에 포함된 긍정, 부정 댓글의 비중이 얼마나 되는지를 분석하여 해당 댓글이 긍정의미인지 부정의미인지를 예측하였습니다.</a:t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기본적인 다층 신경망 모델을 통한 정확도는 80% 였으나, 이후 bert 모델을 활용하여 정확도를 88.7% 까지 향상 시켰습니다.</a:t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다층 신경망 - okt 토큰 nltk - 토큰 백터화, 토큰 갯수 5만개 (중복 제외) / 벡터 갯수를 2500개(메모리 제약)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그래서 정확도 80.3%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적은 데이터로 빠르게 학습 가증하다는 장점 -  bert활용  88.7%</a:t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물어보면 kobert썼는데 큰 차이가 없었다.</a:t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다층 신경망 긍/부정 예측 모델링</a:t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해당 k-pop 가수의 유투브 영상의 댓글에 공감하는 팬덤의 공감도를 분석하는 알고리즘이다.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댓글에 포함된 긍정/부정 댓글의 비중이 얼마나 되는지 분석한다. 공감지수라는 지표를 마련하여 해당 가수의 영상에 긍/부정 댓글이 얼마나 많은지에 따라 해당 가수의 영상의 공감대에 따른 지표가 나타난다. </a:t>
            </a:r>
            <a:r>
              <a:rPr b="1" lang="en-US" sz="1000"/>
              <a:t> 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간단한 신경망을 활용하여 감성분석기를 만들었고 sequential 방식으로 레이어를 쌓아 신경망을 만들었다. 마이너스 값은 0을 반환해주는 relu 함수를 hidden layer에 사용함. out-layer에는 sigmoid 함수를 사용.이후 BERT 모델링을 활용해 발전시켰다.</a:t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데이터(댓글, 좋아요) 모으고, 데이터 전처리 하고, 전처리한 데이터를 기반으로, 감성분석을 진행하고, 긍부정 감성분석을 통해서 공감지수를 이끌어내는 과정으로 진행되고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나중에 댓글 클러스터링할 때, 이 때 도출한 공감지수를 통한 대상을 선정했으므로 이러한 과정으로 ppt가 구성되면 좋을 것 같습니다.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/>
              <a:t>- Konlpy/OKt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전체 토큰 약 210만개(중복 제외 토큰 약 5만개) 중 빈번하게 사용된 토큰 2500개를 사용하여 벡터화 하였다 (batchsize : 512, epochs : 30)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토큰 벡터화에 필요한 메모리 문제로 토큰 개수를 2,500개로 한정하여 진행했다 (총 토큰 개수 : 5만 개)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</a:t>
            </a:r>
            <a:r>
              <a:rPr b="1" lang="en-US" sz="1000"/>
              <a:t>fasttext 언어감지 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총 160개의 데이터세트 (유투브 댓글 40개 * 4개의 언어) 에서 가장 높은 성능 (유투브 댓글 데이터셋 정확도 96%)을 보여준 fasttext로 분석을 진행하였다. 4개의 언어로 분류된 영어, 한글, 인도네시아, 그 외에 기타 언어들에 대해서 가장 많이 분포된 한글, 영어에 대한 분석을 진행하였다.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</a:t>
            </a:r>
            <a:r>
              <a:rPr b="1" lang="en-US" sz="1000"/>
              <a:t>BERT(Hugging Face의 PyTorch 모델) 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사전 훈련 모델을 이용하여 감성 분석 모델 정확도를 높였다. 보다 적은 데이터로 더 빠르게 학습이 가능하다는 장점이 있기 때문에, 유튜브 댓글 감성 분석 모델에 적합하다고 판단했다.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해당 k-pop 가수의 유투브 영상의 댓글에 공감하는 팬덤의 공감도를 분석하는 알고리즘이다.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댓글에 포함된 긍정/부정 댓글의 비중이 얼마나 되는지 분석한다. 공감지수라는 지표를 마련하여 해당 가수의 영상에 긍/부정 댓글이 얼마나 많은지에 따라 해당 가수의 영상의 공감대에 따른 지표가 나타난다. </a:t>
            </a:r>
            <a:r>
              <a:rPr b="1" lang="en-US" sz="1000"/>
              <a:t> 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fced61ca2b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781d8286f_6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영어 댓글의 경우, 한글 댓글 감성분석 방식에 Text Blob 라이브러리를 추가로 활용하여 정확도를 96%까지 끌어올릴 수 있었습니다.</a:t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다층 신경망 긍/부정 예측 모델링</a:t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해당 k-pop 가수의 유투브 영상의 댓글에 공감하는 팬덤의 공감도를 분석하는 알고리즘이다.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댓글에 포함된 긍정/부정 댓글의 비중이 얼마나 되는지 분석한다. 공감지수라는 지표를 마련하여 해당 가수의 영상에 긍/부정 댓글이 얼마나 많은지에 따라 해당 가수의 영상의 공감대에 따른 지표가 나타난다. </a:t>
            </a:r>
            <a:r>
              <a:rPr b="1" lang="en-US" sz="1000"/>
              <a:t> 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데이터(댓글, 좋아요) 모으고, 데이터 전처리 하고, 전처리한 데이터를 기반으로, 감성분석을 진행하고, 긍부정 감성분석을 통해서 공감지수를 이끌어내는 과정으로 진행되고</a:t>
            </a:r>
            <a:endParaRPr sz="1050">
              <a:solidFill>
                <a:srgbClr val="333333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나중에 댓글 클러스터링할 때, 이 때 도출한 공감지수를 통한 대상을 선정했으므로 이러한 과정으로 ppt가 구성되면 좋을 것 같습니다.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간단한 신경망을 활용하여 감성분석기를 만들었고 sequential 방식으로 레이어를 쌓아 신경망을 만들었다. 마이너스 값은 0을 반환해주는 relu 함수를 hidden layer에 사용함. out-layer에는 sigmoid 함수를 사용.이후 BERT 모델링을 활용해 발전시켰다.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/>
              <a:t>- Konlpy/OKt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전체 토큰 약 210만개(중복 제외 토큰 약 5만개) 중 빈번하게 사용된 토큰 2500개를 사용하여 벡터화 하였다 (batchsize : 512, epochs : 30)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토큰 벡터화에 필요한 메모리 문제로 토큰 개수를 2,500개로 한정하여 진행했다 (총 토큰 개수 : 5만 개)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</a:t>
            </a:r>
            <a:r>
              <a:rPr b="1" lang="en-US" sz="1000"/>
              <a:t>fasttext 언어감지 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총 160개의 데이터세트 (유투브 댓글 40개 * 4개의 언어) 에서 가장 높은 성능 (유투브 댓글 데이터셋 정확도 96%)을 보여준 fasttext로 분석을 진행하였다. 4개의 언어로 분류된 영어, 한글, 인도네시아, 그 외에 기타 언어들에 대해서 가장 많이 분포된 한글, 영어에 대한 분석을 진행하였다.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</a:t>
            </a:r>
            <a:r>
              <a:rPr b="1" lang="en-US" sz="1000"/>
              <a:t>BERT(Hugging Face의 PyTorch 모델) 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사전 훈련 모델을 이용하여 감성 분석 모델 정확도를 높였다. 보다 적은 데이터로 더 빠르게 학습이 가능하다는 장점이 있기 때문에, 유튜브 댓글 감성 분석 모델에 적합하다고 판단했다.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해당 k-pop 가수의 유투브 영상의 댓글에 공감하는 팬덤의 공감도를 분석하는 알고리즘이다.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댓글에 포함된 긍정/부정 댓글의 비중이 얼마나 되는지 분석한다. 공감지수라는 지표를 마련하여 해당 가수의 영상에 긍/부정 댓글이 얼마나 많은지에 따라 해당 가수의 영상의 공감대에 따른 지표가 나타난다. </a:t>
            </a:r>
            <a:r>
              <a:rPr b="1" lang="en-US" sz="1000"/>
              <a:t> 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8" name="Google Shape;208;gf781d8286f_6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781d8286f_1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/>
              <a:t>다음으로 공감지수 도출기 입니다</a:t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공감지수는 저희가 만든 지표인데, 댓글에 포함된 긍/부정 키워드를 감성분석기를 통해서 추출하고, 이를 확률값으로 나타내어 좋아요 갯수를 곱한 값을 의미합니다.</a:t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최소 - 최대 정규화 왜?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표준정규화 : -무한대까지 나오게 됨,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 0.5 1 기준으로 이모티콘 구성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표준 정규화가 아닌 민맥스 표준화를 적용한 것은 저희는 0과 1사이에서 0,0.5,1을 기준으로 공감지수를 분류하고 이를 이모티콘으로 나타내는 기능을 기획했기 때문입니다.</a:t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다층 신경망 긍/부정 예측 모델링</a:t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해당 k-pop 가수의 유투브 영상의 댓글에 공감하는 팬덤의 공감도를 분석하는 알고리즘이다.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댓글에 포함된 긍정/부정 댓글의 비중이 얼마나 되는지 분석한다. 공감지수라는 지표를 마련하여 해당 가수의 영상에 긍/부정 댓글이 얼마나 많은지에 따라 해당 가수의 영상의 공감대에 따른 지표가 나타난다. </a:t>
            </a:r>
            <a:r>
              <a:rPr b="1" lang="en-US" sz="1000"/>
              <a:t> 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데이터(댓글, 좋아요) 모으고, 데이터 전처리 하고, 전처리한 데이터를 기반으로, 감성분석을 진행하고, 긍부정 감성분석을 통해서 공감지수를 이끌어내는 과정으로 진행되고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나중에 댓글 클러스터링할 때, 이 때 도출한 공감지수를 통한 대상을 선정했으므로 이러한 과정으로 ppt가 구성되면 좋을 것 같습니다.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간단한 신경망을 활용하여 감성분석기를 만들었고 sequential 방식으로 레이어를 쌓아 신경망을 만들었다. 마이너스 값은 0을 반환해주는 relu 함수를 hidden layer에 사용함. out-layer에는 sigmoid 함수를 사용.이후 BERT 모델링을 활용해 발전시켰다.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/>
              <a:t>- Konlpy/OKt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전체 토큰 약 210만개(중복 제외 토큰 약 5만개) 중 빈번하게 사용된 토큰 2500개를 사용하여 벡터화 하였다 (batchsize : 512, epochs : 30)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토큰 벡터화에 필요한 메모리 문제로 토큰 개수를 2,500개로 한정하여 진행했다 (총 토큰 개수 : 5만 개)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</a:t>
            </a:r>
            <a:r>
              <a:rPr b="1" lang="en-US" sz="1000"/>
              <a:t>fasttext 언어감지 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총 160개의 데이터세트 (유투브 댓글 40개 * 4개의 언어) 에서 가장 높은 성능 (유투브 댓글 데이터셋 정확도 96%)을 보여준 fasttext로 분석을 진행하였다. 4개의 언어로 분류된 영어, 한글, 인도네시아, 그 외에 기타 언어들에 대해서 가장 많이 분포된 한글, 영어에 대한 분석을 진행하였다.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 </a:t>
            </a:r>
            <a:r>
              <a:rPr b="1" lang="en-US" sz="1000"/>
              <a:t>BERT(Hugging Face의 PyTorch 모델) 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사전 훈련 모델을 이용하여 감성 분석 모델 정확도를 높였다. 보다 적은 데이터로 더 빠르게 학습이 가능하다는 장점이 있기 때문에, 유튜브 댓글 감성 분석 모델에 적합하다고 판단했다.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해당 k-pop 가수의 유투브 영상의 댓글에 공감하는 팬덤의 공감도를 분석하는 알고리즘이다.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댓글에 포함된 긍정/부정 댓글의 비중이 얼마나 되는지 분석한다. 공감지수라는 지표를 마련하여 해당 가수의 영상에 긍/부정 댓글이 얼마나 많은지에 따라 해당 가수의 영상의 공감대에 따른 지표가 나타난다. </a:t>
            </a:r>
            <a:r>
              <a:rPr b="1" lang="en-US" sz="1000"/>
              <a:t> 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f781d8286f_1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ced61ca2b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224" name="Google Shape;224;gfced61ca2b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781d8286f_6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BTS의 경우 영어 댓글 81038개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Aespa의 경우 37966개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토픽 1:light like dynamitecity little funklittle funk soulsocity little funk soulsofire set nightwatch bring firewatch bring fire setbring fire set nightbring fire setwatch bring fire set night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토픽 2:cause need permissiontalk walk walkcause fall knowneed worry causeworry cause fall knowneed worry cause fall knowworry cause fallneed worry cause fallneed talk talkpark jimin kim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토픽 3:streaming streaming streamingstreaming streaming streaming streamingstreaming streaming streaming streaming streamingstreaming streaming streaming streaming streaming streamingdefinitely buy professionalinspiration mom saidbts inspiration mom saidbts inspiration mombuy professional micbuy professional mic begging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토픽 4:popular opinion everyoneopinion everyone agreespopular opinion everyone agreeseveryone agrees btsopinion everyone agrees btspopular opinion everyone agrees btshttps wwwyoutubecom watchvbts need grammyneed grammy grammyagrees bts need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토픽 5:stream stream streamstream stream stream streamstream stream stream stream streamstream stream stream stream stream streamblood sweat tearskeep str mingrobin skull musicnice keep goingdone done donekeep streaming army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</a:pPr>
            <a:r>
              <a:rPr lang="en-US">
                <a:latin typeface="Arimo"/>
                <a:ea typeface="Arimo"/>
                <a:cs typeface="Arimo"/>
                <a:sym typeface="Arimo"/>
              </a:rPr>
              <a:t>(0, '0.042*"army" + 0.024*"bts" + 0.020*"fighting" + 0.020*"let" + 0.017*"love" + 0.015*"get" + 0.014*"armys" + 0.013*"make" + 0.012*"dna" + 0.011*"keep"') </a:t>
            </a:r>
            <a:endParaRPr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</a:pPr>
            <a:r>
              <a:rPr lang="en-US">
                <a:latin typeface="Arimo"/>
                <a:ea typeface="Arimo"/>
                <a:cs typeface="Arimo"/>
                <a:sym typeface="Arimo"/>
              </a:rPr>
              <a:t>(1, '0.042*"fake" + 0.035*"yes" + 0.023*"views" + 0.022*"idol" + 0.021*"please" + 0.018*"love" + 0.016*"stream" + 0.015*"comment" + 0.012*"drop" + 0.011*"omg"') </a:t>
            </a:r>
            <a:endParaRPr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</a:pPr>
            <a:r>
              <a:rPr lang="en-US">
                <a:latin typeface="Arimo"/>
                <a:ea typeface="Arimo"/>
                <a:cs typeface="Arimo"/>
                <a:sym typeface="Arimo"/>
              </a:rPr>
              <a:t>(2, '0.030*"bts" + 0.021*"best" + 0.016*"nan" + 0.015*"lol" + 0.015*"kim" + 0.014*"true" + 0.012*"jungkook" + 0.012*"army" + 0.011*"vote" + 0.010*"jimin"') </a:t>
            </a:r>
            <a:endParaRPr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</a:pPr>
            <a:r>
              <a:rPr lang="en-US">
                <a:latin typeface="Arimo"/>
                <a:ea typeface="Arimo"/>
                <a:cs typeface="Arimo"/>
                <a:sym typeface="Arimo"/>
              </a:rPr>
              <a:t>(3, '0.045*"bts" + 0.044*"song" + 0.034*"love" + 0.016*"youtube" + 0.012*"music" + 0.012*"songs" + 0.010*"video" + 0.010*"album" + 0.009*"never" + 0.008*"amazing"') </a:t>
            </a:r>
            <a:endParaRPr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</a:pPr>
            <a:r>
              <a:rPr lang="en-US">
                <a:latin typeface="Arimo"/>
                <a:ea typeface="Arimo"/>
                <a:cs typeface="Arimo"/>
                <a:sym typeface="Arimo"/>
              </a:rPr>
              <a:t>(4, '0.046*"like" + 0.020*"know" + 0.015*"yeah" + 0.012*"right" + 0.011*"boy" + 0.011*"say" + 0.011*"lets" + 0.009*"help" + 0.009*"good" + 0.008*"suga"')</a:t>
            </a:r>
            <a:r>
              <a:rPr lang="en-US" sz="1050"/>
              <a:t> </a:t>
            </a:r>
            <a:endParaRPr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233" name="Google Shape;233;gf781d8286f_6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781d8286f_1_3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244" name="Google Shape;244;gf781d8286f_1_3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781d8286f_6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257" name="Google Shape;257;gf781d8286f_6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787aa8d6f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787aa8d6f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f787aa8d6f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781d8286f_6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BTS의 경우 영어 댓글 81038개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BTS의 경우 영어 댓글 4만개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K-means 통한 댓글 범주화 &amp;  범주별 핵심단어 추출</a:t>
            </a:r>
            <a:endParaRPr b="1"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범주화의 정확도를 높이기 위해</a:t>
            </a:r>
            <a:endParaRPr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좋아요 개수 상위 10% 이상 댓글 범주화 진행</a:t>
            </a:r>
            <a:endParaRPr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공감지수 상위 10% 이상 댓글 범주화 진행</a:t>
            </a: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주화 진행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벡터화는 bow (빈도 기반) / tfidf  / word2vec / glove 으로 확장 필요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직관적으로 보일 수 있도록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다음은 </a:t>
            </a:r>
            <a:r>
              <a:rPr b="1" lang="en-US" u="sng"/>
              <a:t>K-means의 알고리즘의 특성 중 하나인 각 클러스터의 중심 좌표를 반환해주는 것을 이용</a:t>
            </a:r>
            <a:r>
              <a:rPr lang="en-US"/>
              <a:t>해보자. 각 Feature들과 클러스터의 중심 간의 상대적인 위치를 반환해주는 값들을 활용해 </a:t>
            </a:r>
            <a:r>
              <a:rPr b="1" lang="en-US" u="sng"/>
              <a:t>군집별 핵심 단어를 추출해볼 수 있다</a:t>
            </a:r>
            <a:r>
              <a:rPr lang="en-US"/>
              <a:t>. 주의할 점은 위치값들은 0~1사이의 값으로 나오게 되는데 </a:t>
            </a:r>
            <a:r>
              <a:rPr b="1" lang="en-US"/>
              <a:t>1로 갈수록</a:t>
            </a:r>
            <a:r>
              <a:rPr lang="en-US"/>
              <a:t> 특정 단어 </a:t>
            </a:r>
            <a:r>
              <a:rPr b="1" lang="en-US"/>
              <a:t>Feature와 클러스터 중심과의 거리가</a:t>
            </a:r>
            <a:r>
              <a:rPr lang="en-US"/>
              <a:t> </a:t>
            </a:r>
            <a:r>
              <a:rPr lang="en-US" strike="sngStrike"/>
              <a:t>멀리 떨어져 있다는 것이 아닌</a:t>
            </a:r>
            <a:r>
              <a:rPr lang="en-US"/>
              <a:t> </a:t>
            </a:r>
            <a:r>
              <a:rPr b="1" lang="en-US"/>
              <a:t>가장 가깝고 관계가 있다는 의미</a:t>
            </a:r>
            <a:r>
              <a:rPr lang="en-US"/>
              <a:t>라는 것을 알아두자. 우선 각 Feature와 클러스터 중심간의 상대적인 위치값을 살펴보자.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1" lang="en-US"/>
              <a:t>feature별 center값들 정렬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13970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278" name="Google Shape;278;gf781d8286f_6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781d8286f_6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 발표는 첫째, 주제 선정 과정 둘째, 구축한 서비스를 통한 분석 내용에 대한 설명, 셋째, 실제 서비스 구현에 대한 시연 순으로 진행될 예정입니다.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f781d8286f_6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ced61ca2b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fced61ca2b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None/>
            </a:pPr>
            <a:r>
              <a:t/>
            </a:r>
            <a:endParaRPr/>
          </a:p>
        </p:txBody>
      </p:sp>
      <p:sp>
        <p:nvSpPr>
          <p:cNvPr id="308" name="Google Shape;308;gfced61ca2b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781d8286f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781d8286f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캡쳐 페이지에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토픽모델링+댓글 군집화 추가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혹은 시연영상으로 자세히 보여주겠다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f781d8286f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781d8286f_1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781d8286f_1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f781d8286f_1_3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pink tone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781d8286f_6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저희는 k-pop에 대한 관심으로 모였습니다. 사람들의 감성에 아티스트들의 어떤 점이 어필하고 있는지를 파악하고 싶었습니다.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따라서 사람들이 어떤 점을 어떤 맥락에서 많이 이야기 하고 있는가를 살펴보면 된다고 생각했고, </a:t>
            </a:r>
            <a:r>
              <a:rPr lang="en-US" sz="1000"/>
              <a:t>SNS 댓글들을 분석해서 </a:t>
            </a:r>
            <a:r>
              <a:rPr lang="en-US"/>
              <a:t> k-pop 아티스트들의 </a:t>
            </a:r>
            <a:r>
              <a:rPr b="1" lang="en-US" sz="1000"/>
              <a:t>팬덤을 대표할 수 있는 특성을 알아보는 </a:t>
            </a:r>
            <a:r>
              <a:rPr lang="en-US" sz="1000"/>
              <a:t>프로젝트를 기획하게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조금 긴감이 있음 = 시간 부족하면 컴팩트하게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저희는 k-pop에 대한 관심으로 모였습니다. 사람들의 감성에 아티스트들의 어떤 점이 어필하고 있는지를 파악하고 싶었습니다.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따라서 사람들이 어떤 점을 어떤 맥락에서 많이 이야기 하고 있는가를 살펴보면 된다고 생각했고, 이러한 물음에서 발전해서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k-pop 아티스트들의 </a:t>
            </a:r>
            <a:r>
              <a:rPr b="1" lang="en-US" sz="1000"/>
              <a:t>팬덤을 대표할 수 있는 특성을 알아보기로 하였습니다.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k-pop 팬들은 sns를 통해서 본인들이 관심을 가지고 있는 가수의 팬덤들과 활발한 소통을 하고 있으며, 또 각각의 k-pop 가수들마다 특정한 팬덤들의 분위기가 형성되어 있는 경우가 대부분이었습니다.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그렇기 때문에 SNS 댓글들에 팬덤들의 다른 문화와 다양한 성격이 드러난다고 생각하여 이 프로젝트를 기획하게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/>
              <a:t>**'사람들의 감성에 해당 아티스트의 어떤 점이 어필하고 있는가'**를 파악하고 싶었음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/>
              <a:t>→ 사람들이 어떤 점을 어떤 맥락에서 많이 이야기하고 있는가를 살펴보면 된다고 생각했고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/>
              <a:t>→ 그 결과 언급량 및 키워드를 중심으로 보는 본 기획 제시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/>
              <a:t>→ 사람들이 느끼는 감성적 끌림 안에 사회적 맥락도 포함되어 있다고 생각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기획배경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/>
              <a:t>-팬덤을 대표할 수 있는 특성에 대한 궁금증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k-pop 팬들은 sns를 통해서 본인들이 관심을 가지고 있는 가수의 팬덤들과 활발한 소통을 하고 있다. 또 각각의 k-pop 가수들마다 특정한 팬덤들의 분위기가 형성되어 있는 경우가 대부분이고, 각각의 팬덤마다의 팬 문화가 다르고 우선적으로 추구하는 가치들이 다르다. SNS 댓글들에 팬덤들의 이러한 다양한 성격들이 드러난다는 가정하에 프로젝트를 기획하였다. 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/>
              <a:t>웹페이지 제작에 대한 욕심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f781d8286f_6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781d8286f_6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우선 설문 조사를 통해서 벤치마킹할 팬덤 서비스로 blip 어플을 선정했습니다. 블립 어플은 개인화된 팬덤 서비스를 제공하여, 각 팬들이 가수의 소식을 쉽게 받아 볼 수 있는 서비스입니다.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이후 설문조사를 토대로 본 팀이 벤치마킹할 팬덤 서비스로 blip 어플을 선정하였다. blip 어플은 각각의 팬들에게 가수의 소식을 받아볼 수 있는 서비스이다. blip 은 개인화 된 팬덤 서비스를 제공하며 많은 유저들을 확보하고 있고, k-pop radar 웹사이트와 연계하여 k-pop 가수 58팀의 실시간 유투브 뮤직비디오 순위 차트 서비스를 제공하고 있다. 본 팀은 blip 어플과 k-pop radar 웹사이트를 레퍼런스로 선정하여 58팀의 아티스트에 대한 분석을 기획하였다.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571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000">
                <a:latin typeface="Arial"/>
                <a:ea typeface="Arial"/>
                <a:cs typeface="Arial"/>
                <a:sym typeface="Arial"/>
              </a:rPr>
              <a:t>블립 서비스의 의의 : </a:t>
            </a:r>
            <a:r>
              <a:rPr lang="en-US" sz="1000">
                <a:latin typeface="Arial"/>
                <a:ea typeface="Arial"/>
                <a:cs typeface="Arial"/>
                <a:sym typeface="Arial"/>
              </a:rPr>
              <a:t>팬들은 자신이 좋아하는 스타의 영향력을 실시간으로 확인하면서 유튜브 음악을 듣고 스타의 스케줄을 확인 할 수 있으며, 실시간 sns 소통이 가능하다.</a:t>
            </a:r>
            <a:endParaRPr sz="6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blip</a:t>
            </a:r>
            <a:endParaRPr sz="1000"/>
          </a:p>
          <a:p>
            <a:pPr indent="-266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"/>
              <a:buChar char="●"/>
            </a:pPr>
            <a:r>
              <a:rPr b="1" lang="en-US" sz="800">
                <a:solidFill>
                  <a:srgbClr val="26262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각종 SNS 에서 크롤링 해오는 소식</a:t>
            </a:r>
            <a:endParaRPr b="1" sz="800">
              <a:solidFill>
                <a:srgbClr val="26262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600"/>
              <a:buChar char="●"/>
            </a:pPr>
            <a:r>
              <a:rPr b="1" lang="en-US" sz="800">
                <a:solidFill>
                  <a:srgbClr val="26262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추천 / 화제의 콘텐츠</a:t>
            </a:r>
            <a:endParaRPr b="1" sz="800">
              <a:solidFill>
                <a:srgbClr val="26262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600"/>
              <a:buChar char="●"/>
            </a:pPr>
            <a:r>
              <a:rPr b="1" lang="en-US" sz="800">
                <a:solidFill>
                  <a:srgbClr val="26262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인기 키워드</a:t>
            </a:r>
            <a:endParaRPr b="1" sz="800">
              <a:solidFill>
                <a:srgbClr val="26262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667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600"/>
              <a:buChar char="●"/>
            </a:pPr>
            <a:r>
              <a:rPr b="1" lang="en-US" sz="800">
                <a:solidFill>
                  <a:srgbClr val="26262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실시간 차트 / 순위</a:t>
            </a:r>
            <a:endParaRPr sz="400">
              <a:solidFill>
                <a:srgbClr val="262626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각종 SNS 에서 크롤링 해오는 소식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추천 / 화제의 콘텐츠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인기 키워드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실시간 차트 / 순위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f781d8286f_6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블립 서비스는 </a:t>
            </a:r>
            <a:r>
              <a:rPr lang="en-US" sz="1000"/>
              <a:t>k-pop radar 웹사이트와 연계하여 k-pop 가수 58팀의 실시간 뮤직비디오 순위, 차트 서비스를 제공하고 있다. blip 어플과 k-pop radar 웹사이트는 아티스트들에 대한 정량적 데이터만 제공한다는 점에서 아쉬움을 느껴 팬들에게 정성적 분석 데이터 제공한다면 팬덤의 needs를 충족시킬 수 있을 것이라는 판단하여 아티스트들에 대한 차트 순위, sns 라이브 외에 언어별 댓글 분포, 댓글 감성분석 기반 공감지수 도출, 댓글 토픽 모델링, 댓글 군집화 기능을 제공하는 서비스를 기획하였습니다.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어떤 것을 보완했는지 어필 - 우리것에 대한 설명이 더 적다.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블립, k-pop레이더 컴팩트하게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우리는 얘들이 제공하는 것 에 더해서 뭐를 더 했나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페이지 하나 더 추가 (추가기능 한페이지로 보여주기) 병렬로 4개 (이미지 추가)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Kpop-radar 는 정량적 데이터 제공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더 나아가 정량적 데이터를 분석한 정성적 데이터 제공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이후 설문조사를 토대로 본 팀이 벤치마킹할 팬덤 서비스로 blip 어플을 선정하였다. blip 어플은 각각의 팬들에게 가수의 소식을 받아볼 수 있는 서비스이다. blip 은 개인화 된 팬덤 서비스를 제공하며 많은 유저들을 확보하고 있고, k-pop radar 웹사이트와 연계하여 k-pop 가수 58팀의 실시간 유투브 뮤직비디오 순위 차트 서비스를 제공하고 있다. 본 팀은 blip 어플과 k-pop radar 웹사이트를 레퍼런스로 선정하여 58팀의 아티스트에 대한 분석을 기획하였다.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781d8286f_6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f781d8286f_6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이 페이지가 메인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우리는 얘들이 제공하는 것 에 더해서 뭐를 더 했나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페이지 하나 더 추가 (추가기능 한페이지로 보여주기) 병렬로 4개 (이미지 추가)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하나씩 자세히 설명하겠다.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34" name="Google Shape;134;gf781d8286f_6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781d8286f_6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f781d8286f_6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네가지 기능을 만들기 위해서 데이터 크롤링을 먼저 수행하였습니다. 우선 저희의 주된 레퍼런스인 블립과 kpop레이더를 참고하여 대상 아티스트를 선정하였습니다.</a:t>
            </a:r>
            <a:endParaRPr b="1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BTS, aespa, blackpink 등 총 58팀의 아티스트를 선정하고 이들의 공식 뮤직비디오, 음원순위, 조회수, 이미지 등을 크롤링했습니다.</a:t>
            </a:r>
            <a:endParaRPr b="1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3)k-pop radar </a:t>
            </a:r>
            <a:endParaRPr b="1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-58 팀의 가수에 대한 공식 뮤직비디오 url 크롤링, 가수 이미지 크롤링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-웹 사이트의 순위별 유투브 영상에 대한 URL 크롤링</a:t>
            </a:r>
            <a:endParaRPr b="1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4)</a:t>
            </a:r>
            <a:r>
              <a:rPr b="1" lang="en-US" sz="1000"/>
              <a:t>트위터 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-Twitter API를 이용한 tweet 크롤링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-각 아티스트별 1500개 tweet(53팀 * 1500 = 79,500 tweets) 크롤링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트위터 tweet 크롤링 결과 k-pop 가수들의 스케줄에 대한 정보 교류의 성격이 강한 것을 확인하였다.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해당 가수의 방송 스케줄, 라디오 스케줄 등의 tweet이 많은 비중을 차지하였으며, 또 해당 가수의 공항 사진 등 이미지 데이터가 많은 비중을 차지했다. 특히 retweet의 비중이 많아 중복되는 내용의 tweet 들이 많았다. 또 대다수의 tweet을 차지하고 있는 한글, 영어의 비중이 많음을 확인하였다.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이후 전처리 결과 크롤링한 데이터의 양에 비해서 감성 분석에 필요한 유의미한 텍스트 데이터가 많지 않다고 판단하였다.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f781d8286f_6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781d8286f_6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다음으로 트위터에서 팬덤의 트윗 성향을 분석하기 위해서 api를 이용해서, 대략 8만개 트윗을 크롤링, 분석하였습니다. 각 아티스트들의 설명과 관련 지표를 위키피디아에서 api를 통해서, 음원사이트 여섯곳에서 100위 차트정보를 크롤링했습니다.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데이터 탐색을 위한 사전 크롤링</a:t>
            </a:r>
            <a:endParaRPr b="1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먼저 각각의 플랫폼에서의 팬덤들의 활동이 어떤지를 파악하고자 소통이 활발하게 이루어지고 있는 유투브, 트위터에서 크롤링을 진행하였다. 최대한 많은 데이터를 통해 명확한 분석을 하고자, 유투브, 트위터, 위키피디아, blip 팬덤 어플, k-pop radar 팬덤 웹사이트, 각종 음원사이트 6곳(Melon, Bugs, FLO, Spotify, genie, VIBE)의 크롤링을 진행하였다.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/>
              <a:t>1)위키피디아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-Wiki API를 이용해 위키피디아를 크롤링한 결과 해당 k-pop 가수의 출신, 데뷔 일자, 연도별 활동 등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해당 가수의 정보에 대한 텍스트들과 팬덤들이 좋아할만한 가수의 정보들이 많았다.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2)</a:t>
            </a:r>
            <a:r>
              <a:rPr b="1" lang="en-US" sz="1000"/>
              <a:t>음원사이트 6곳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-Melon, Bugs, FLO, Spotify, genie, VIBE 의 6개의 음원 사이트 크롤링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-차트 100위까지 크롤링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3)</a:t>
            </a:r>
            <a:r>
              <a:rPr b="1" lang="en-US" sz="1000"/>
              <a:t>트위터 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-Twitter API를 이용한 tweet 크롤링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-각 아티스트별 1500개 tweet(53팀 * 1500 = 79,500 tweets) 크롤링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트위터 tweet 크롤링 결과 k-pop 가수들의 스케줄에 대한 정보 교류의 성격이 강한 것을 확인하였다.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해당 가수의 방송 스케줄, 라디오 스케줄 등의 tweet이 많은 비중을 차지하였으며, 또 해당 가수의 공항 사진 등 이미지 데이터가 많은 비중을 차지했다. 특히 retweet의 비중이 많아 중복되는 내용의 tweet 들이 많았다. 또 대다수의 tweet을 차지하고 있는 한글, 영어의 비중이 많음을 확인하였다.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이후 전처리 결과 크롤링한 데이터의 양에 비해서 감성 분석에 필요한 유의미한 텍스트 데이터가 많지 않다고 판단하였다.</a:t>
            </a:r>
            <a:endParaRPr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f781d8286f_6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781d8286f_6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유튜브에서는 58개 아티스트의 공식 뮤직 비디오에 대한 댓글과 좋아요 수를 크롤링했습니다. </a:t>
            </a:r>
            <a:endParaRPr b="1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유튜브 댓글의 경우 다양한 언어 데이터를 얻을 수 있었으며, 정보전달위주의 트위터와는 달리 감성분석에 적합한 데이터가 많았기 때문에 유튜브 댓글을 이용하여 주된 분석을 진행했습니다.</a:t>
            </a:r>
            <a:endParaRPr b="1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BTS, aespa, BlackPink, Twice 포함, 총 k-pop 가수 58개 팀의 대략 200만개 댓글, 좋아요 데이터를 크롤링했습니다. </a:t>
            </a:r>
            <a:endParaRPr b="1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5)</a:t>
            </a:r>
            <a:r>
              <a:rPr b="1" lang="en-US" sz="1000"/>
              <a:t>유튜브</a:t>
            </a:r>
            <a:endParaRPr b="1"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-Youtube API를 이용한 댓글 크롤링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-각 아티스트별 (58팀* 8개의 영상) 크롤링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유튜브 댓글을 크롤링한 결과 가장 양질의 댓글 데이터를 얻을 수 있었다. 댓글에서 다양한 언어 데이터들을 추출할 수 있었고, 또 그 중 한글, 영어 인도네시아어, 그리고 그 외 언어들의 4개의 언어로 크게 분류되었다. </a:t>
            </a:r>
            <a:endParaRPr sz="1000"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크롤링 결과 트위터 tweet 보다 감성분석에 있어서 유의미한 데이터가 많았으며, 보다 심도깊은 감성분석을 위해 유투브 댓글을 이용한 분석을 진행하였다. 다량의 유튜브 댓글 데이터의 추출을 위해서 각각의 k-pop 가수의 공식 뮤직비디오 계정에 업로드 된 8개의 영상들을 크롤링하였다.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BTS의 경우 영어 댓글 </a:t>
            </a:r>
            <a:r>
              <a:rPr lang="en-US" sz="105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141739 </a:t>
            </a:r>
            <a:r>
              <a:rPr lang="en-US"/>
              <a:t>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Aespa의 경우 37966개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blackpink </a:t>
            </a:r>
            <a:r>
              <a:rPr lang="en-US" sz="105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136363</a:t>
            </a:r>
            <a:endParaRPr sz="105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twice 44998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f781d8286f_6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97000">
              <a:schemeClr val="lt1"/>
            </a:gs>
            <a:gs pos="100000">
              <a:srgbClr val="F55F62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4.png"/><Relationship Id="rId6" Type="http://schemas.openxmlformats.org/officeDocument/2006/relationships/image" Target="../media/image37.png"/><Relationship Id="rId7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53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49.png"/><Relationship Id="rId9" Type="http://schemas.openxmlformats.org/officeDocument/2006/relationships/image" Target="../media/image44.png"/><Relationship Id="rId5" Type="http://schemas.openxmlformats.org/officeDocument/2006/relationships/image" Target="../media/image51.png"/><Relationship Id="rId6" Type="http://schemas.openxmlformats.org/officeDocument/2006/relationships/image" Target="../media/image55.png"/><Relationship Id="rId7" Type="http://schemas.openxmlformats.org/officeDocument/2006/relationships/image" Target="../media/image54.png"/><Relationship Id="rId8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5BAZfKgr8SqUVaHI55Nc-GJ5dasXp8C8/view" TargetMode="External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7.jpg"/><Relationship Id="rId5" Type="http://schemas.openxmlformats.org/officeDocument/2006/relationships/image" Target="../media/image9.jpg"/><Relationship Id="rId6" Type="http://schemas.openxmlformats.org/officeDocument/2006/relationships/image" Target="../media/image6.jpg"/><Relationship Id="rId7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3.jpg"/><Relationship Id="rId5" Type="http://schemas.openxmlformats.org/officeDocument/2006/relationships/image" Target="../media/image3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7.jp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48.jpg"/><Relationship Id="rId13" Type="http://schemas.openxmlformats.org/officeDocument/2006/relationships/image" Target="../media/image21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22.png"/><Relationship Id="rId9" Type="http://schemas.openxmlformats.org/officeDocument/2006/relationships/image" Target="../media/image19.jpg"/><Relationship Id="rId5" Type="http://schemas.openxmlformats.org/officeDocument/2006/relationships/image" Target="../media/image16.jpg"/><Relationship Id="rId6" Type="http://schemas.openxmlformats.org/officeDocument/2006/relationships/image" Target="../media/image20.jpg"/><Relationship Id="rId7" Type="http://schemas.openxmlformats.org/officeDocument/2006/relationships/image" Target="../media/image24.jpg"/><Relationship Id="rId8" Type="http://schemas.openxmlformats.org/officeDocument/2006/relationships/image" Target="../media/image2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image" Target="../media/image31.png"/><Relationship Id="rId5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실내, 어두운이(가) 표시된 사진&#10;&#10;자동 생성된 설명"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8200" y="576075"/>
            <a:ext cx="6762276" cy="51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/>
        </p:nvSpPr>
        <p:spPr>
          <a:xfrm>
            <a:off x="1617450" y="4652322"/>
            <a:ext cx="17841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561675" y="1504425"/>
            <a:ext cx="41070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C977"/>
                </a:solidFill>
                <a:latin typeface="Nanum Gothic"/>
                <a:ea typeface="Nanum Gothic"/>
                <a:cs typeface="Nanum Gothic"/>
                <a:sym typeface="Nanum Gothic"/>
              </a:rPr>
              <a:t>Mulcam_ARMY</a:t>
            </a:r>
            <a:endParaRPr b="1" sz="2400">
              <a:solidFill>
                <a:srgbClr val="FFC97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C97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C97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6262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6262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이진수(팀장)</a:t>
            </a:r>
            <a:endParaRPr b="1" sz="1600">
              <a:solidFill>
                <a:srgbClr val="26262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6262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이    솔(팀원)</a:t>
            </a:r>
            <a:endParaRPr b="1" sz="1600">
              <a:solidFill>
                <a:srgbClr val="26262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6262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이승민(팀원)</a:t>
            </a:r>
            <a:endParaRPr b="1" sz="1600">
              <a:solidFill>
                <a:srgbClr val="26262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6262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안성근(팀원)</a:t>
            </a:r>
            <a:endParaRPr b="1" sz="1600">
              <a:solidFill>
                <a:srgbClr val="26262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6262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위수민(팀원)</a:t>
            </a:r>
            <a:endParaRPr b="1" sz="1600">
              <a:solidFill>
                <a:srgbClr val="26262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C97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400">
              <a:solidFill>
                <a:srgbClr val="FFC97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401675" y="381525"/>
            <a:ext cx="5934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600">
                <a:solidFill>
                  <a:srgbClr val="FFC977"/>
                </a:solidFill>
                <a:latin typeface="Nanum Gothic"/>
                <a:ea typeface="Nanum Gothic"/>
                <a:cs typeface="Nanum Gothic"/>
                <a:sym typeface="Nanum Gothic"/>
              </a:rPr>
              <a:t>K-pop manager</a:t>
            </a:r>
            <a:endParaRPr sz="5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/>
        </p:nvSpPr>
        <p:spPr>
          <a:xfrm>
            <a:off x="0" y="378450"/>
            <a:ext cx="2742000" cy="36930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한글 </a:t>
            </a: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감성 분석기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2073200" y="539250"/>
            <a:ext cx="4135500" cy="4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댓글 언어 감지</a:t>
            </a:r>
            <a:endParaRPr sz="11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주요모델 : Fasttext 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총 160개의 데이터세트 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(유투브 댓글 40개 * 4개의 언어) 중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가장 높은 성능 (유투브 댓글 데이터셋 정확도 96%)을 보여준 Fasttext 로 분석 진행</a:t>
            </a:r>
            <a:endParaRPr sz="16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7008625" y="1697850"/>
            <a:ext cx="40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7099550" y="1407525"/>
            <a:ext cx="43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6310800" y="1507625"/>
            <a:ext cx="4447200" cy="52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정확도가 가장 높은 Fasttext 모델 사용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유튜브 댓글 언어별 분포를 시각화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262626"/>
                </a:solidFill>
                <a:highlight>
                  <a:srgbClr val="F4CCCC"/>
                </a:highlight>
                <a:latin typeface="Nanum Gothic"/>
                <a:ea typeface="Nanum Gothic"/>
                <a:cs typeface="Nanum Gothic"/>
                <a:sym typeface="Nanum Gothic"/>
              </a:rPr>
              <a:t>Fasttext : 96%</a:t>
            </a:r>
            <a:endParaRPr b="1" sz="1800">
              <a:solidFill>
                <a:srgbClr val="262626"/>
              </a:solidFill>
              <a:highlight>
                <a:srgbClr val="F4CCCC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Langid : 86%</a:t>
            </a:r>
            <a:endParaRPr b="1" sz="18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TextBlob : 82%</a:t>
            </a:r>
            <a:endParaRPr b="1" sz="18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pyCLD3 : 67%</a:t>
            </a:r>
            <a:endParaRPr b="1" sz="18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Langdetect : 63%</a:t>
            </a:r>
            <a:endParaRPr b="1" sz="18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477" y="4408900"/>
            <a:ext cx="3063350" cy="21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3"/>
          <p:cNvPicPr preferRelativeResize="0"/>
          <p:nvPr/>
        </p:nvPicPr>
        <p:blipFill rotWithShape="1">
          <a:blip r:embed="rId3">
            <a:alphaModFix/>
          </a:blip>
          <a:srcRect b="0" l="0" r="2619" t="0"/>
          <a:stretch/>
        </p:blipFill>
        <p:spPr>
          <a:xfrm>
            <a:off x="1549475" y="4282700"/>
            <a:ext cx="4354200" cy="16160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p23"/>
          <p:cNvSpPr txBox="1"/>
          <p:nvPr/>
        </p:nvSpPr>
        <p:spPr>
          <a:xfrm>
            <a:off x="0" y="378450"/>
            <a:ext cx="2742000" cy="36930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한글 감성 분석기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1270475" y="1458075"/>
            <a:ext cx="4633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한글 감성 분석기</a:t>
            </a:r>
            <a:endParaRPr b="1" sz="2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b="1" lang="en-US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다층 신경망 긍/부정 예측 모델링) 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k-pop 가수의 유투브 영상의 댓글에 공감하는 팬덤의 공감도를 분석하는 분석기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6703125" y="1187850"/>
            <a:ext cx="44469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&lt;</a:t>
            </a: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활용 툴&gt;</a:t>
            </a:r>
            <a:r>
              <a:rPr b="1" lang="en-US" sz="17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: BERT (Hugging Face - PyTorch), 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Tensorflow, </a:t>
            </a: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Fasttext,</a:t>
            </a: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 Konlp(</a:t>
            </a: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Okt</a:t>
            </a: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Train_data 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: 네이버 영화 리뷰 데이터 세트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Test_data</a:t>
            </a: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: 네이버 영화 리뷰 데이터 세트 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다층 신경망 모델 정확도</a:t>
            </a: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 : 80%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highlight>
                  <a:srgbClr val="F4CCCC"/>
                </a:highlight>
                <a:latin typeface="Nanum Gothic"/>
                <a:ea typeface="Nanum Gothic"/>
                <a:cs typeface="Nanum Gothic"/>
                <a:sym typeface="Nanum Gothic"/>
              </a:rPr>
              <a:t>BERT 모델 정확도</a:t>
            </a:r>
            <a:r>
              <a:rPr b="1" lang="en-US" sz="1600">
                <a:highlight>
                  <a:srgbClr val="F4CCCC"/>
                </a:highlight>
                <a:latin typeface="Nanum Gothic"/>
                <a:ea typeface="Nanum Gothic"/>
                <a:cs typeface="Nanum Gothic"/>
                <a:sym typeface="Nanum Gothic"/>
              </a:rPr>
              <a:t> : 88.7%</a:t>
            </a:r>
            <a:endParaRPr b="1" sz="2000">
              <a:highlight>
                <a:srgbClr val="F4CC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4"/>
          <p:cNvPicPr preferRelativeResize="0"/>
          <p:nvPr/>
        </p:nvPicPr>
        <p:blipFill rotWithShape="1">
          <a:blip r:embed="rId3">
            <a:alphaModFix/>
          </a:blip>
          <a:srcRect b="0" l="0" r="2619" t="0"/>
          <a:stretch/>
        </p:blipFill>
        <p:spPr>
          <a:xfrm>
            <a:off x="1456800" y="4079750"/>
            <a:ext cx="4354200" cy="16160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1" name="Google Shape;211;p24"/>
          <p:cNvSpPr txBox="1"/>
          <p:nvPr/>
        </p:nvSpPr>
        <p:spPr>
          <a:xfrm>
            <a:off x="0" y="378450"/>
            <a:ext cx="2742000" cy="36930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영어</a:t>
            </a: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감성 분석기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1456800" y="1381875"/>
            <a:ext cx="4354200" cy="22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영어 감성 분석기</a:t>
            </a:r>
            <a:endParaRPr b="1" sz="2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b="1" lang="en-US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다층 신경망 긍/부정 예측 모델링) 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Text Blob 라이브러리 (해외 movie review data) 활용하여 영어, 태국어, 스페인어 등 감성분석 진행</a:t>
            </a:r>
            <a:endParaRPr b="1" sz="2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6703125" y="730650"/>
            <a:ext cx="4446900" cy="55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&lt;활용 툴&gt; </a:t>
            </a:r>
            <a:endParaRPr b="1" sz="20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: BERT(Hugging Face - PyTorch), Tensorflow, Fasttext, NLTK, </a:t>
            </a:r>
            <a:r>
              <a:rPr b="1" lang="en-US" sz="1700" u="sng">
                <a:solidFill>
                  <a:srgbClr val="262626"/>
                </a:solidFill>
                <a:highlight>
                  <a:srgbClr val="F4CCCC"/>
                </a:highlight>
                <a:latin typeface="Nanum Gothic"/>
                <a:ea typeface="Nanum Gothic"/>
                <a:cs typeface="Nanum Gothic"/>
                <a:sym typeface="Nanum Gothic"/>
              </a:rPr>
              <a:t>Text Blob</a:t>
            </a:r>
            <a:endParaRPr b="1" sz="1700" u="sng">
              <a:solidFill>
                <a:srgbClr val="262626"/>
              </a:solidFill>
              <a:highlight>
                <a:srgbClr val="F4CCCC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Train_data </a:t>
            </a:r>
            <a:endParaRPr b="1" sz="20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: 팝콘 영화 리뷰 데이터 세트</a:t>
            </a:r>
            <a:endParaRPr b="1" sz="17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Test_data</a:t>
            </a:r>
            <a:r>
              <a:rPr b="1" lang="en-US" sz="17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7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: 팝콘 영화리뷰 데이터 세트 </a:t>
            </a:r>
            <a:endParaRPr b="1" sz="17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다층 신경망 모델 정확도</a:t>
            </a:r>
            <a:r>
              <a:rPr b="1" lang="en-US" sz="17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 : 87%</a:t>
            </a:r>
            <a:endParaRPr b="1" sz="17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BERT 모델 정확도</a:t>
            </a:r>
            <a:r>
              <a:rPr b="1" lang="en-US" sz="17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 : 95.7%</a:t>
            </a:r>
            <a:br>
              <a:rPr lang="en-US" sz="16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-US" sz="2000">
                <a:solidFill>
                  <a:srgbClr val="262626"/>
                </a:solidFill>
                <a:highlight>
                  <a:srgbClr val="F4CCCC"/>
                </a:highlight>
                <a:latin typeface="Nanum Gothic"/>
                <a:ea typeface="Nanum Gothic"/>
                <a:cs typeface="Nanum Gothic"/>
                <a:sym typeface="Nanum Gothic"/>
              </a:rPr>
              <a:t>Text Blob 정확도 : </a:t>
            </a:r>
            <a:r>
              <a:rPr b="1" lang="en-US" sz="2000" u="sng">
                <a:solidFill>
                  <a:srgbClr val="262626"/>
                </a:solidFill>
                <a:highlight>
                  <a:srgbClr val="F4CCCC"/>
                </a:highlight>
                <a:latin typeface="Nanum Gothic"/>
                <a:ea typeface="Nanum Gothic"/>
                <a:cs typeface="Nanum Gothic"/>
                <a:sym typeface="Nanum Gothic"/>
              </a:rPr>
              <a:t>96%</a:t>
            </a:r>
            <a:endParaRPr b="1" sz="1900" u="sng">
              <a:highlight>
                <a:srgbClr val="F4CC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 rotWithShape="1">
          <a:blip r:embed="rId3">
            <a:alphaModFix/>
          </a:blip>
          <a:srcRect b="0" l="0" r="2619" t="0"/>
          <a:stretch/>
        </p:blipFill>
        <p:spPr>
          <a:xfrm>
            <a:off x="1616025" y="4050250"/>
            <a:ext cx="4354200" cy="16160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9" name="Google Shape;219;p25"/>
          <p:cNvSpPr txBox="1"/>
          <p:nvPr/>
        </p:nvSpPr>
        <p:spPr>
          <a:xfrm>
            <a:off x="0" y="378450"/>
            <a:ext cx="2742000" cy="36930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공감지수 도출기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1181650" y="904225"/>
            <a:ext cx="5336400" cy="3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Nanum Gothic"/>
                <a:ea typeface="Nanum Gothic"/>
                <a:cs typeface="Nanum Gothic"/>
                <a:sym typeface="Nanum Gothic"/>
              </a:rPr>
              <a:t>댓글 </a:t>
            </a:r>
            <a:r>
              <a:rPr b="1" lang="en-US" sz="2300">
                <a:latin typeface="Nanum Gothic"/>
                <a:ea typeface="Nanum Gothic"/>
                <a:cs typeface="Nanum Gothic"/>
                <a:sym typeface="Nanum Gothic"/>
              </a:rPr>
              <a:t>공감지수 도출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Nanum Gothic"/>
                <a:ea typeface="Nanum Gothic"/>
                <a:cs typeface="Nanum Gothic"/>
                <a:sym typeface="Nanum Gothic"/>
              </a:rPr>
              <a:t>댓글에 포함된 긍/부정 키워드를 추출하고 이에 가중치로서 좋아요 갯수를 곱한 값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highlight>
                  <a:srgbClr val="F4CCCC"/>
                </a:highlight>
                <a:latin typeface="Nanum Gothic"/>
                <a:ea typeface="Nanum Gothic"/>
                <a:cs typeface="Nanum Gothic"/>
                <a:sym typeface="Nanum Gothic"/>
              </a:rPr>
              <a:t>공감지수 = min-max scale(</a:t>
            </a:r>
            <a:r>
              <a:rPr b="1" lang="en-US">
                <a:solidFill>
                  <a:schemeClr val="dk1"/>
                </a:solidFill>
                <a:highlight>
                  <a:srgbClr val="F4CCCC"/>
                </a:highlight>
                <a:latin typeface="Nanum Gothic"/>
                <a:ea typeface="Nanum Gothic"/>
                <a:cs typeface="Nanum Gothic"/>
                <a:sym typeface="Nanum Gothic"/>
              </a:rPr>
              <a:t>좋아요 개수 * 긍/부정 확률 </a:t>
            </a:r>
            <a:r>
              <a:rPr b="1" lang="en-US">
                <a:solidFill>
                  <a:schemeClr val="dk1"/>
                </a:solidFill>
                <a:highlight>
                  <a:srgbClr val="F4CCCC"/>
                </a:highlight>
                <a:latin typeface="Nanum Gothic"/>
                <a:ea typeface="Nanum Gothic"/>
                <a:cs typeface="Nanum Gothic"/>
                <a:sym typeface="Nanum Gothic"/>
              </a:rPr>
              <a:t>값</a:t>
            </a:r>
            <a:r>
              <a:rPr b="1" lang="en-US">
                <a:highlight>
                  <a:srgbClr val="F4CCCC"/>
                </a:highlight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6634025" y="1767025"/>
            <a:ext cx="5017500" cy="17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0-1 사이의 값으로 표준화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0에 가까울수록 부정, 1에 가까울 수록 긍정을 나타냄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이모티콘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3가지의 기준 값을 설정, 각 기준 값에 따라서 3가지 이모티콘으로 시각화하여 나타냄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/>
        </p:nvSpPr>
        <p:spPr>
          <a:xfrm>
            <a:off x="1483575" y="2970675"/>
            <a:ext cx="4237500" cy="17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Dataset</a:t>
            </a:r>
            <a:r>
              <a:rPr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: 유투브 댓글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활용 툴</a:t>
            </a:r>
            <a:r>
              <a:rPr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영어 댓글 분석</a:t>
            </a:r>
            <a:r>
              <a:rPr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: NLTK, LDA, pyLDAvis(gensim)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한글 댓글 분석 </a:t>
            </a:r>
            <a:r>
              <a:rPr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SoyNLP, Konlpy/OKt, LDA,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pyLDAvis(gensim)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1424300" y="747743"/>
            <a:ext cx="5125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LDA 팬덤 성향 분석 알고리즘</a:t>
            </a:r>
            <a:endParaRPr b="1" sz="23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LDA 토픽 모델링을 사용해 각 아티스트 대표 뮤직비디오  댓글에 대한 유형별 키워드 시각화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6871725" y="226050"/>
            <a:ext cx="5293800" cy="7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LDA</a:t>
            </a:r>
            <a:r>
              <a:rPr b="1" lang="en-US" sz="28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(Topic Modeling) </a:t>
            </a:r>
            <a:endParaRPr b="1" sz="28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 5개의 토픽으로 분류</a:t>
            </a:r>
            <a:endParaRPr b="1" sz="19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Malgun Gothic"/>
              <a:buAutoNum type="arabicParenR"/>
            </a:pPr>
            <a:r>
              <a:rPr b="1" lang="en-US" sz="18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CountVectorizer(BOW) 로 벡터화</a:t>
            </a:r>
            <a:r>
              <a:rPr lang="en-US" sz="18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8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: 한 단어 단위로 분석 (딕셔너리)</a:t>
            </a:r>
            <a:endParaRPr sz="18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Nanum Gothic"/>
              <a:buAutoNum type="arabicParenR"/>
            </a:pPr>
            <a:r>
              <a:rPr b="1" lang="en-US" sz="18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TF-IDF 벡터화 </a:t>
            </a:r>
            <a:endParaRPr b="1" sz="18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:  n-gram (3,6) 사용하여 문장 내의 </a:t>
            </a:r>
            <a:endParaRPr sz="18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주요한 키워드 분석</a:t>
            </a:r>
            <a:endParaRPr sz="18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9" name="Google Shape;22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1575" y="4913850"/>
            <a:ext cx="2907800" cy="1674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" name="Google Shape;230;p26"/>
          <p:cNvSpPr txBox="1"/>
          <p:nvPr/>
        </p:nvSpPr>
        <p:spPr>
          <a:xfrm>
            <a:off x="0" y="378450"/>
            <a:ext cx="3806700" cy="36930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AutoNum type="arabicParenBoth"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팬덤 성향 분석 알고리즘 (LDA)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175" y="2676100"/>
            <a:ext cx="5440019" cy="34862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p27"/>
          <p:cNvSpPr txBox="1"/>
          <p:nvPr/>
        </p:nvSpPr>
        <p:spPr>
          <a:xfrm>
            <a:off x="4108025" y="1650432"/>
            <a:ext cx="34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pyLDAvis(gensim) 시각화_BTS 유투브 댓글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7" name="Google Shape;237;p27"/>
          <p:cNvSpPr txBox="1"/>
          <p:nvPr/>
        </p:nvSpPr>
        <p:spPr>
          <a:xfrm>
            <a:off x="379300" y="2029600"/>
            <a:ext cx="229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Countvectorizer(BOW) 벡터화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8" name="Google Shape;23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4850" y="2625825"/>
            <a:ext cx="5494825" cy="3536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9" name="Google Shape;239;p27"/>
          <p:cNvSpPr txBox="1"/>
          <p:nvPr/>
        </p:nvSpPr>
        <p:spPr>
          <a:xfrm>
            <a:off x="6094850" y="2306800"/>
            <a:ext cx="302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TF-IDF 벡터화 (3,6) n-gram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4108025" y="1058900"/>
            <a:ext cx="385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팬덤 성향 분석 토픽모델링(LDA)</a:t>
            </a:r>
            <a:r>
              <a:rPr lang="en-US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0" y="378450"/>
            <a:ext cx="3806700" cy="36930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AutoNum type="arabicParenBoth"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팬덤 성향 분석 알고리즘 (LDA)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/>
        </p:nvSpPr>
        <p:spPr>
          <a:xfrm>
            <a:off x="1183000" y="2324075"/>
            <a:ext cx="42375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Dataset</a:t>
            </a:r>
            <a:r>
              <a:rPr lang="en-US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: 유투브 댓글 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활용 툴</a:t>
            </a:r>
            <a:r>
              <a:rPr lang="en-US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영어 댓글 분석</a:t>
            </a:r>
            <a:r>
              <a:rPr lang="en-US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: </a:t>
            </a:r>
            <a:r>
              <a:rPr lang="en-US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KMeans, </a:t>
            </a:r>
            <a:r>
              <a:rPr lang="en-US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NLTK 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한글 댓글 분석 </a:t>
            </a:r>
            <a:r>
              <a:rPr lang="en-US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</a:t>
            </a:r>
            <a:r>
              <a:rPr lang="en-US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KMeans</a:t>
            </a:r>
            <a:r>
              <a:rPr lang="en-US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Soynlp, Konlpy/OKt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1120150" y="952475"/>
            <a:ext cx="5125200" cy="3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KMeans </a:t>
            </a:r>
            <a:r>
              <a:rPr b="1" lang="en-US" sz="23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팬덤 성향 분석 알고리즘</a:t>
            </a:r>
            <a:endParaRPr sz="21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KMeans 통한 댓글 군집화 &amp;  군집별 핵심단어 추출</a:t>
            </a:r>
            <a:endParaRPr sz="13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0" y="378450"/>
            <a:ext cx="4237500" cy="36930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(2)  </a:t>
            </a: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팬덤 성향 분석 알고리즘 (KMeans)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9" name="Google Shape;24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3300" y="3991275"/>
            <a:ext cx="2210100" cy="9943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0" name="Google Shape;25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250" y="4651075"/>
            <a:ext cx="2269325" cy="107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1" name="Google Shape;25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7825" y="4166075"/>
            <a:ext cx="2043425" cy="107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2" name="Google Shape;252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0825" y="5068463"/>
            <a:ext cx="2269325" cy="1134663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3" name="Google Shape;253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75575" y="5120000"/>
            <a:ext cx="2210100" cy="11818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4" name="Google Shape;254;p28"/>
          <p:cNvSpPr txBox="1"/>
          <p:nvPr/>
        </p:nvSpPr>
        <p:spPr>
          <a:xfrm>
            <a:off x="6604800" y="876275"/>
            <a:ext cx="4932300" cy="5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KMeans 군집화</a:t>
            </a:r>
            <a:endParaRPr b="1" sz="21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-&gt;  5개의 토픽으로 분류</a:t>
            </a:r>
            <a:endParaRPr b="1" sz="19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925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Nanum Gothic"/>
              <a:buAutoNum type="arabicParenR"/>
            </a:pPr>
            <a:r>
              <a:rPr lang="en-US" sz="19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좋아요 개수 상위 10% 이상 댓글에 대한 군집화 진행</a:t>
            </a:r>
            <a:endParaRPr sz="19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9250" lvl="0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Nanum Gothic"/>
              <a:buChar char="+"/>
            </a:pPr>
            <a:r>
              <a:rPr lang="en-US" sz="19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 군집별 핵심단어 추출</a:t>
            </a:r>
            <a:endParaRPr sz="19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925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Nanum Gothic"/>
              <a:buAutoNum type="arabicParenR"/>
            </a:pPr>
            <a:r>
              <a:rPr lang="en-US" sz="19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공감지수 값 상위 10% 이상 댓글에 대한 군집화 진행</a:t>
            </a:r>
            <a:endParaRPr b="1" sz="33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9250" lvl="0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Font typeface="Nanum Gothic"/>
              <a:buChar char="+"/>
            </a:pPr>
            <a:r>
              <a:rPr lang="en-US" sz="19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군집</a:t>
            </a:r>
            <a:r>
              <a:rPr lang="en-US" sz="19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별 핵심단어 추출 </a:t>
            </a:r>
            <a:endParaRPr sz="19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/>
        </p:nvSpPr>
        <p:spPr>
          <a:xfrm>
            <a:off x="1275876" y="1839075"/>
            <a:ext cx="42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댓글 군집화</a:t>
            </a:r>
            <a:endParaRPr b="1" sz="2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0" name="Google Shape;260;p29"/>
          <p:cNvSpPr txBox="1"/>
          <p:nvPr/>
        </p:nvSpPr>
        <p:spPr>
          <a:xfrm>
            <a:off x="1275875" y="2835325"/>
            <a:ext cx="433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Nanum Gothic"/>
                <a:ea typeface="Nanum Gothic"/>
                <a:cs typeface="Nanum Gothic"/>
                <a:sym typeface="Nanum Gothic"/>
              </a:rPr>
              <a:t>한 가수에 대한 kmeans 분석 결과 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Nanum Gothic"/>
                <a:ea typeface="Nanum Gothic"/>
                <a:cs typeface="Nanum Gothic"/>
                <a:sym typeface="Nanum Gothic"/>
              </a:rPr>
              <a:t>➜ </a:t>
            </a: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5개의 군집</a:t>
            </a:r>
            <a:r>
              <a:rPr lang="en-US" sz="1900">
                <a:latin typeface="Nanum Gothic"/>
                <a:ea typeface="Nanum Gothic"/>
                <a:cs typeface="Nanum Gothic"/>
                <a:sym typeface="Nanum Gothic"/>
              </a:rPr>
              <a:t>으로 분류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0" y="378450"/>
            <a:ext cx="4237500" cy="36930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(2)  팬덤 성향 분석 알고리즘 (KMeans)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2" name="Google Shape;2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673" y="1690850"/>
            <a:ext cx="5783125" cy="37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9"/>
          <p:cNvSpPr txBox="1"/>
          <p:nvPr/>
        </p:nvSpPr>
        <p:spPr>
          <a:xfrm>
            <a:off x="1275875" y="3943005"/>
            <a:ext cx="61818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Nanum Gothic"/>
                <a:ea typeface="Nanum Gothic"/>
                <a:cs typeface="Nanum Gothic"/>
                <a:sym typeface="Nanum Gothic"/>
              </a:rPr>
              <a:t>k-클러스터링 최적값 오차제곱합의 값이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Nanum Gothic"/>
                <a:ea typeface="Nanum Gothic"/>
                <a:cs typeface="Nanum Gothic"/>
                <a:sym typeface="Nanum Gothic"/>
              </a:rPr>
              <a:t>최소가 되는 부분을 </a:t>
            </a: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엘보우 기법</a:t>
            </a:r>
            <a:r>
              <a:rPr lang="en-US" sz="1900">
                <a:latin typeface="Nanum Gothic"/>
                <a:ea typeface="Nanum Gothic"/>
                <a:cs typeface="Nanum Gothic"/>
                <a:sym typeface="Nanum Gothic"/>
              </a:rPr>
              <a:t>으로 최적 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Nanum Gothic"/>
                <a:ea typeface="Nanum Gothic"/>
                <a:cs typeface="Nanum Gothic"/>
                <a:sym typeface="Nanum Gothic"/>
              </a:rPr>
              <a:t>클러스터 갯수 5개 정함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4" name="Google Shape;264;p29"/>
          <p:cNvSpPr/>
          <p:nvPr/>
        </p:nvSpPr>
        <p:spPr>
          <a:xfrm>
            <a:off x="8918350" y="4014600"/>
            <a:ext cx="552300" cy="700500"/>
          </a:xfrm>
          <a:prstGeom prst="ellipse">
            <a:avLst/>
          </a:prstGeom>
          <a:noFill/>
          <a:ln cap="flat" cmpd="sng" w="76200">
            <a:solidFill>
              <a:srgbClr val="F55E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/>
          <p:cNvSpPr/>
          <p:nvPr/>
        </p:nvSpPr>
        <p:spPr>
          <a:xfrm rot="6389795">
            <a:off x="9017479" y="3285055"/>
            <a:ext cx="942392" cy="28789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55F6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9"/>
          <p:cNvSpPr txBox="1"/>
          <p:nvPr/>
        </p:nvSpPr>
        <p:spPr>
          <a:xfrm>
            <a:off x="8267825" y="2366400"/>
            <a:ext cx="2855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 u="sng">
                <a:latin typeface="Nanum Gothic"/>
                <a:ea typeface="Nanum Gothic"/>
                <a:cs typeface="Nanum Gothic"/>
                <a:sym typeface="Nanum Gothic"/>
              </a:rPr>
              <a:t>선택된 클러스터 개수 = 5</a:t>
            </a:r>
            <a:endParaRPr b="1" sz="1900" u="sng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idx="1" type="body"/>
          </p:nvPr>
        </p:nvSpPr>
        <p:spPr>
          <a:xfrm>
            <a:off x="1166275" y="2745625"/>
            <a:ext cx="6155700" cy="215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>
                <a:latin typeface="Nanum Gothic"/>
                <a:ea typeface="Nanum Gothic"/>
                <a:cs typeface="Nanum Gothic"/>
                <a:sym typeface="Nanum Gothic"/>
              </a:rPr>
              <a:t>총 5개의 클러스터로 댓글들을 분류하여 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>
                <a:latin typeface="Nanum Gothic"/>
                <a:ea typeface="Nanum Gothic"/>
                <a:cs typeface="Nanum Gothic"/>
                <a:sym typeface="Nanum Gothic"/>
              </a:rPr>
              <a:t>시각화 한 그래프 예시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405" y="983325"/>
            <a:ext cx="5500170" cy="51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/>
        </p:nvSpPr>
        <p:spPr>
          <a:xfrm>
            <a:off x="0" y="378450"/>
            <a:ext cx="4237500" cy="36930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(2)  팬덤 성향 분석 알고리즘 (KMeans)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1166276" y="1722888"/>
            <a:ext cx="42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댓글 군집화</a:t>
            </a:r>
            <a:endParaRPr b="1" sz="2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" name="Google Shape;280;p31"/>
          <p:cNvGraphicFramePr/>
          <p:nvPr/>
        </p:nvGraphicFramePr>
        <p:xfrm>
          <a:off x="643604" y="108967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{B8E2608A-9CA9-45A6-994D-FFB9DEF2D050}</a:tableStyleId>
              </a:tblPr>
              <a:tblGrid>
                <a:gridCol w="5437650"/>
                <a:gridCol w="5437650"/>
              </a:tblGrid>
              <a:tr h="1143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143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143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143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143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R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762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281" name="Google Shape;281;p31"/>
          <p:cNvSpPr txBox="1"/>
          <p:nvPr/>
        </p:nvSpPr>
        <p:spPr>
          <a:xfrm>
            <a:off x="3977224" y="145250"/>
            <a:ext cx="3672900" cy="36930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BTS Youtube 동영상 댓글 군집화 </a:t>
            </a:r>
            <a:endParaRPr b="1" sz="1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82" name="Google Shape;282;p31"/>
          <p:cNvGrpSpPr/>
          <p:nvPr/>
        </p:nvGrpSpPr>
        <p:grpSpPr>
          <a:xfrm>
            <a:off x="643602" y="1049001"/>
            <a:ext cx="11291101" cy="5987896"/>
            <a:chOff x="592802" y="680701"/>
            <a:chExt cx="11291101" cy="5987896"/>
          </a:xfrm>
        </p:grpSpPr>
        <p:pic>
          <p:nvPicPr>
            <p:cNvPr id="283" name="Google Shape;283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73446" y="732364"/>
              <a:ext cx="2648155" cy="1138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73446" y="1870997"/>
              <a:ext cx="2648155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73446" y="3021371"/>
              <a:ext cx="2648155" cy="1138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73446" y="4160003"/>
              <a:ext cx="2648155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273446" y="5298635"/>
              <a:ext cx="2648155" cy="1149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132059" y="706101"/>
              <a:ext cx="2648155" cy="1151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132058" y="1857865"/>
              <a:ext cx="2648155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132057" y="2996497"/>
              <a:ext cx="2648156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132055" y="4135129"/>
              <a:ext cx="2648157" cy="1162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132052" y="5297245"/>
              <a:ext cx="2648159" cy="11509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31"/>
            <p:cNvSpPr txBox="1"/>
            <p:nvPr/>
          </p:nvSpPr>
          <p:spPr>
            <a:xfrm>
              <a:off x="592803" y="706101"/>
              <a:ext cx="2680500" cy="13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 u="sng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Cluster : 1</a:t>
              </a:r>
              <a:endParaRPr b="1" u="sng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Top 3_features 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['butter', 'let', 'music']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Top 3_featrues_value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[1.098, 0.065, 0.031]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4" name="Google Shape;294;p31"/>
            <p:cNvSpPr txBox="1"/>
            <p:nvPr/>
          </p:nvSpPr>
          <p:spPr>
            <a:xfrm>
              <a:off x="592802" y="1857865"/>
              <a:ext cx="26805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 u="sng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Cluster : 2</a:t>
              </a:r>
              <a:endParaRPr b="1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Top 3_features 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['opinion', 'let', 'music']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Top 3_featrues_value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[0.048, 0.038, 0.0]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5" name="Google Shape;295;p31"/>
            <p:cNvSpPr txBox="1"/>
            <p:nvPr/>
          </p:nvSpPr>
          <p:spPr>
            <a:xfrm>
              <a:off x="592802" y="2983366"/>
              <a:ext cx="2680500" cy="13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 u="sng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Cluster : 3</a:t>
              </a:r>
              <a:endParaRPr b="1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Top 3_features 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['music', 'let', 'opinion']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Top 3_featrues_value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[1.365, 0.097, 0.020]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6" name="Google Shape;296;p31"/>
            <p:cNvSpPr txBox="1"/>
            <p:nvPr/>
          </p:nvSpPr>
          <p:spPr>
            <a:xfrm>
              <a:off x="592802" y="4129196"/>
              <a:ext cx="2680500" cy="13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 u="sng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Cluster : 4</a:t>
              </a:r>
              <a:endParaRPr b="1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Top 3_features 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['jungkook', 'let', 'music']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Top 3_featrues_value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[5.389, 1.833, 0.056]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7" name="Google Shape;297;p31"/>
            <p:cNvSpPr txBox="1"/>
            <p:nvPr/>
          </p:nvSpPr>
          <p:spPr>
            <a:xfrm>
              <a:off x="592802" y="5283197"/>
              <a:ext cx="2680500" cy="13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 u="sng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Cluster : 5</a:t>
              </a:r>
              <a:endParaRPr b="1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Top 3_features 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['jungkook', 'let', 'opinion']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Top 3_featrues_value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[1.064, 0.027, 0.024]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8" name="Google Shape;298;p31"/>
            <p:cNvSpPr txBox="1"/>
            <p:nvPr/>
          </p:nvSpPr>
          <p:spPr>
            <a:xfrm>
              <a:off x="9203403" y="680701"/>
              <a:ext cx="2680500" cy="13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 u="sng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Cluster : 1</a:t>
              </a:r>
              <a:endParaRPr b="1" u="sng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Top 3_features 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['make', 'know', 'dynamite']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Top 3_featrues_value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[0.044, 0.041, 0.028]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9" name="Google Shape;299;p31"/>
            <p:cNvSpPr txBox="1"/>
            <p:nvPr/>
          </p:nvSpPr>
          <p:spPr>
            <a:xfrm>
              <a:off x="9203402" y="1832465"/>
              <a:ext cx="26805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 u="sng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Cluster : 2</a:t>
              </a:r>
              <a:endParaRPr b="1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Top 3_features 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['dynamite', 'know', 'music']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Top 3_featrues_value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[10.0, 2.063, 0.5]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0" name="Google Shape;300;p31"/>
            <p:cNvSpPr txBox="1"/>
            <p:nvPr/>
          </p:nvSpPr>
          <p:spPr>
            <a:xfrm>
              <a:off x="9203402" y="2957966"/>
              <a:ext cx="2680500" cy="13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 u="sng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Cluster : 3</a:t>
              </a:r>
              <a:endParaRPr b="1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Top 3_features 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['need', 'make', 'know']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Top 3_featrues_value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[1.319, 0.217, 0.102]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1" name="Google Shape;301;p31"/>
            <p:cNvSpPr txBox="1"/>
            <p:nvPr/>
          </p:nvSpPr>
          <p:spPr>
            <a:xfrm>
              <a:off x="9203402" y="4103796"/>
              <a:ext cx="2680500" cy="13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 u="sng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Cluster : 4</a:t>
              </a:r>
              <a:endParaRPr b="1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Top 3_features 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['need', 'know', 'music']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Top 3_featrues_value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[10.0, 4.428, 3.428]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2" name="Google Shape;302;p31"/>
            <p:cNvSpPr txBox="1"/>
            <p:nvPr/>
          </p:nvSpPr>
          <p:spPr>
            <a:xfrm>
              <a:off x="9203402" y="5257797"/>
              <a:ext cx="2680500" cy="13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 u="sng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Cluster : 5</a:t>
              </a:r>
              <a:endParaRPr b="1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Top 3_features 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['music', 'know', 'make']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Top 3_featrues_value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[1.232, 0.236, 0.127]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03" name="Google Shape;303;p31"/>
          <p:cNvSpPr txBox="1"/>
          <p:nvPr/>
        </p:nvSpPr>
        <p:spPr>
          <a:xfrm>
            <a:off x="639347" y="578284"/>
            <a:ext cx="546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좋아요 상위 10% (좋아요 200개 이상) 8961개 댓글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6101099" y="564481"/>
            <a:ext cx="543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공감지수 상위 10% 댓글 (공감지수 5 이상) 9001개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4065875" y="1346325"/>
            <a:ext cx="3910200" cy="4165800"/>
          </a:xfrm>
          <a:prstGeom prst="rect">
            <a:avLst/>
          </a:prstGeom>
          <a:solidFill>
            <a:srgbClr val="F55E6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4589925" y="2428275"/>
            <a:ext cx="5450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7465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Nanum Gothic"/>
              <a:buAutoNum type="arabicPeriod"/>
            </a:pPr>
            <a:r>
              <a:rPr b="1" i="0" lang="en-US" sz="23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주제 선정</a:t>
            </a:r>
            <a:endParaRPr b="1" i="0" sz="23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7465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Nanum Gothic"/>
              <a:buAutoNum type="arabicPeriod"/>
            </a:pPr>
            <a:r>
              <a:rPr b="1" lang="en-US" sz="2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내용</a:t>
            </a:r>
            <a:endParaRPr b="1" i="0" sz="23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7465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Nanum Gothic"/>
              <a:buAutoNum type="arabicPeriod"/>
            </a:pPr>
            <a:r>
              <a:rPr b="1" lang="en-US" sz="2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서비스 구현</a:t>
            </a:r>
            <a:endParaRPr i="0" sz="23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4828475" y="1887100"/>
            <a:ext cx="223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 sz="42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/>
          <p:nvPr/>
        </p:nvSpPr>
        <p:spPr>
          <a:xfrm>
            <a:off x="1585575" y="1197000"/>
            <a:ext cx="3612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웹사이트 </a:t>
            </a:r>
            <a:r>
              <a:rPr b="1"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프로토타입 구성 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Figma 디자인 툴)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1" name="Google Shape;3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100" y="2487000"/>
            <a:ext cx="3153350" cy="3524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3700" y="2419425"/>
            <a:ext cx="4245474" cy="1244399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3700" y="3483468"/>
            <a:ext cx="4245471" cy="133911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4" name="Google Shape;31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3700" y="4822583"/>
            <a:ext cx="4245476" cy="1339117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5" name="Google Shape;315;p32"/>
          <p:cNvSpPr txBox="1"/>
          <p:nvPr/>
        </p:nvSpPr>
        <p:spPr>
          <a:xfrm>
            <a:off x="6774875" y="1197000"/>
            <a:ext cx="401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k-pop manager 웹사이트 제작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Nanum Gothic"/>
                <a:ea typeface="Nanum Gothic"/>
                <a:cs typeface="Nanum Gothic"/>
                <a:sym typeface="Nanum Gothic"/>
              </a:rPr>
              <a:t>(Firebase, REACT)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6" name="Google Shape;31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38725" y="4265475"/>
            <a:ext cx="2719575" cy="202749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7" name="Google Shape;31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150" y="3726625"/>
            <a:ext cx="2719575" cy="206258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8" name="Google Shape;318;p32"/>
          <p:cNvSpPr txBox="1"/>
          <p:nvPr/>
        </p:nvSpPr>
        <p:spPr>
          <a:xfrm>
            <a:off x="0" y="378450"/>
            <a:ext cx="2742000" cy="36930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서비스 구현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/>
          <p:nvPr/>
        </p:nvSpPr>
        <p:spPr>
          <a:xfrm>
            <a:off x="0" y="378450"/>
            <a:ext cx="2742000" cy="36930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서비스</a:t>
            </a: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구현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5" name="Google Shape;3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7750"/>
            <a:ext cx="12192002" cy="596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4" title="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2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4"/>
          <p:cNvSpPr txBox="1"/>
          <p:nvPr/>
        </p:nvSpPr>
        <p:spPr>
          <a:xfrm>
            <a:off x="0" y="378450"/>
            <a:ext cx="2742000" cy="36930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시연 영상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p35"/>
          <p:cNvSpPr txBox="1"/>
          <p:nvPr/>
        </p:nvSpPr>
        <p:spPr>
          <a:xfrm>
            <a:off x="4038987" y="2807850"/>
            <a:ext cx="4011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Thank you</a:t>
            </a:r>
            <a:r>
              <a:rPr lang="en-US" sz="4500">
                <a:solidFill>
                  <a:schemeClr val="dk1"/>
                </a:solidFill>
              </a:rPr>
              <a:t>😊</a:t>
            </a:r>
            <a:endParaRPr sz="3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0" y="378450"/>
            <a:ext cx="2742000" cy="36930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주제 선정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95775" y="747750"/>
            <a:ext cx="112890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Nanum Gothic"/>
                <a:ea typeface="Nanum Gothic"/>
                <a:cs typeface="Nanum Gothic"/>
                <a:sym typeface="Nanum Gothic"/>
              </a:rPr>
              <a:t>K-POP 에 대한 관심에서 프로젝트 기획</a:t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각 팬덤마다 다양한 분위기가 형성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-&gt; 팬덤들마다의 문화가 다 다름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-"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SNS 댓글(유투브, 트위터) 를 통해 나타나는 다양한 팬덤의 특징들을 분석하고자함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8700" y="894675"/>
            <a:ext cx="3147850" cy="2722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8700" y="3893600"/>
            <a:ext cx="3147849" cy="25728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1375" y="4934000"/>
            <a:ext cx="2135524" cy="1532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4775" y="3990175"/>
            <a:ext cx="1865000" cy="2476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5225" y="4167964"/>
            <a:ext cx="2310050" cy="2310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/>
        </p:nvSpPr>
        <p:spPr>
          <a:xfrm>
            <a:off x="0" y="378450"/>
            <a:ext cx="2742000" cy="36930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주제 선정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5992700" y="974650"/>
            <a:ext cx="47208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anum Gothic"/>
              <a:buChar char="●"/>
            </a:pPr>
            <a:r>
              <a:rPr lang="en-US" sz="16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관심있는 가수의 소식을 실시간으로 받아 볼 수 있는 서비스</a:t>
            </a:r>
            <a:endParaRPr sz="16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anum Gothic"/>
              <a:buChar char="●"/>
            </a:pPr>
            <a:r>
              <a:rPr lang="en-US" sz="16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k-pop 가수 58팀의 실시간 유투브 뮤직비디오 순위 차트 서비스를 제공</a:t>
            </a:r>
            <a:endParaRPr sz="16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Nanum Gothic"/>
              <a:buChar char="●"/>
            </a:pPr>
            <a:r>
              <a:rPr lang="en-US" sz="16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k-pop radar 웹사이트와 연계하여 서비스 제공</a:t>
            </a:r>
            <a:endParaRPr sz="16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979" y="2278824"/>
            <a:ext cx="3606974" cy="23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6089900" y="1361150"/>
            <a:ext cx="426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K-pop 팬덤을 위한 어플 blip 벤치마킹</a:t>
            </a:r>
            <a:endParaRPr b="1" sz="22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/>
        </p:nvSpPr>
        <p:spPr>
          <a:xfrm>
            <a:off x="6723525" y="2165977"/>
            <a:ext cx="3621600" cy="46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1397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lang="en-US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기본 기능</a:t>
            </a:r>
            <a:endParaRPr b="1" sz="20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397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8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Nanum Gothic"/>
              <a:buChar char="●"/>
            </a:pPr>
            <a:r>
              <a:rPr lang="en-US" sz="16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Blip 에서 제공하는 k-pop radar  서비스 일부 모방</a:t>
            </a:r>
            <a:endParaRPr sz="16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39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2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39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2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39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2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397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lang="en-US" sz="20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추가 기능</a:t>
            </a:r>
            <a:endParaRPr b="1" sz="20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397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1" sz="16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Nanum Gothic"/>
              <a:buChar char="●"/>
            </a:pPr>
            <a:r>
              <a:rPr lang="en-US" sz="16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언어별 감지 (언어별 댓글 분포)</a:t>
            </a:r>
            <a:endParaRPr sz="16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Nanum Gothic"/>
              <a:buChar char="●"/>
            </a:pPr>
            <a:r>
              <a:rPr lang="en-US" sz="16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댓글 </a:t>
            </a:r>
            <a:r>
              <a:rPr lang="en-US" sz="16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감성분석 기반</a:t>
            </a:r>
            <a:r>
              <a:rPr lang="en-US" sz="16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 공감지수</a:t>
            </a:r>
            <a:endParaRPr sz="16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Nanum Gothic"/>
              <a:buChar char="●"/>
            </a:pPr>
            <a:r>
              <a:rPr lang="en-US" sz="16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댓글 토픽 모델링</a:t>
            </a:r>
            <a:endParaRPr sz="16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Nanum Gothic"/>
              <a:buChar char="●"/>
            </a:pPr>
            <a:r>
              <a:rPr lang="en-US" sz="16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댓글 군집화 </a:t>
            </a:r>
            <a:endParaRPr sz="16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6342525" y="1377850"/>
            <a:ext cx="439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262626"/>
                </a:solidFill>
                <a:latin typeface="Nanum Gothic"/>
                <a:ea typeface="Nanum Gothic"/>
                <a:cs typeface="Nanum Gothic"/>
                <a:sym typeface="Nanum Gothic"/>
              </a:rPr>
              <a:t>웹 서비스 제공을 위한 레퍼런스</a:t>
            </a:r>
            <a:endParaRPr b="1" sz="2200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2372548" y="1362752"/>
            <a:ext cx="3099230" cy="4666144"/>
            <a:chOff x="935301" y="242602"/>
            <a:chExt cx="3992310" cy="6010749"/>
          </a:xfrm>
        </p:grpSpPr>
        <p:pic>
          <p:nvPicPr>
            <p:cNvPr descr="텍스트, 클립아트, 벡터그래픽이(가) 표시된 사진&#10;&#10;자동 생성된 설명" id="127" name="Google Shape;12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77781" y="242602"/>
              <a:ext cx="2707348" cy="1551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7"/>
            <p:cNvPicPr preferRelativeResize="0"/>
            <p:nvPr/>
          </p:nvPicPr>
          <p:blipFill rotWithShape="1">
            <a:blip r:embed="rId4">
              <a:alphaModFix/>
            </a:blip>
            <a:srcRect b="-19222" l="0" r="745" t="139"/>
            <a:stretch/>
          </p:blipFill>
          <p:spPr>
            <a:xfrm>
              <a:off x="935301" y="4053408"/>
              <a:ext cx="3992310" cy="2199943"/>
            </a:xfrm>
            <a:prstGeom prst="rect">
              <a:avLst/>
            </a:prstGeom>
            <a:noFill/>
            <a:ln cap="flat" cmpd="sng" w="9525">
              <a:solidFill>
                <a:srgbClr val="F55E6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9" name="Google Shape;129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35301" y="2004329"/>
              <a:ext cx="3992309" cy="1850474"/>
            </a:xfrm>
            <a:prstGeom prst="rect">
              <a:avLst/>
            </a:prstGeom>
            <a:noFill/>
            <a:ln cap="flat" cmpd="sng" w="9525">
              <a:solidFill>
                <a:srgbClr val="F55E6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30" name="Google Shape;130;p17"/>
          <p:cNvSpPr txBox="1"/>
          <p:nvPr/>
        </p:nvSpPr>
        <p:spPr>
          <a:xfrm>
            <a:off x="0" y="378450"/>
            <a:ext cx="2742000" cy="36930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주제 선정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/>
        </p:nvSpPr>
        <p:spPr>
          <a:xfrm>
            <a:off x="0" y="378450"/>
            <a:ext cx="2742000" cy="36930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주제 선정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3410375" y="900925"/>
            <a:ext cx="557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K-pop Manager Service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4925" y="4730325"/>
            <a:ext cx="2475774" cy="15009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00700" y="4730325"/>
            <a:ext cx="2561925" cy="15009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p18"/>
          <p:cNvPicPr preferRelativeResize="0"/>
          <p:nvPr/>
        </p:nvPicPr>
        <p:blipFill rotWithShape="1">
          <a:blip r:embed="rId5">
            <a:alphaModFix/>
          </a:blip>
          <a:srcRect b="0" l="0" r="2619" t="0"/>
          <a:stretch/>
        </p:blipFill>
        <p:spPr>
          <a:xfrm>
            <a:off x="4091225" y="4730325"/>
            <a:ext cx="2633700" cy="15009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1025" y="4730325"/>
            <a:ext cx="2270200" cy="1533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2" name="Google Shape;142;p18"/>
          <p:cNvGraphicFramePr/>
          <p:nvPr/>
        </p:nvGraphicFramePr>
        <p:xfrm>
          <a:off x="317175" y="181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{5A83193D-D3E5-47BD-B393-E7175B0991D5}</a:tableStyleId>
              </a:tblPr>
              <a:tblGrid>
                <a:gridCol w="1503850"/>
                <a:gridCol w="2270200"/>
                <a:gridCol w="2633700"/>
                <a:gridCol w="2475775"/>
                <a:gridCol w="2561925"/>
              </a:tblGrid>
              <a:tr h="140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highlight>
                            <a:srgbClr val="F4CCCC"/>
                          </a:highlight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분석모듈</a:t>
                      </a:r>
                      <a:endParaRPr b="1" sz="1900">
                        <a:highlight>
                          <a:srgbClr val="F4CCCC"/>
                        </a:highlight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언어감지</a:t>
                      </a:r>
                      <a:endParaRPr b="1"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공감지수</a:t>
                      </a:r>
                      <a:endParaRPr b="1"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댓글 토픽모델링</a:t>
                      </a:r>
                      <a:endParaRPr b="1"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댓글 군집화</a:t>
                      </a:r>
                      <a:endParaRPr b="1"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highlight>
                            <a:srgbClr val="F4CCCC"/>
                          </a:highlight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주요모델</a:t>
                      </a:r>
                      <a:endParaRPr b="1" sz="1900">
                        <a:highlight>
                          <a:srgbClr val="F4CCCC"/>
                        </a:highlight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Fasttext</a:t>
                      </a:r>
                      <a:endParaRPr b="1"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BERT, Textblob</a:t>
                      </a:r>
                      <a:endParaRPr b="1"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LDA</a:t>
                      </a:r>
                      <a:endParaRPr b="1"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KMeans</a:t>
                      </a:r>
                      <a:endParaRPr b="1" sz="19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highlight>
                            <a:srgbClr val="F4CCCC"/>
                          </a:highlight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시각화예시</a:t>
                      </a:r>
                      <a:endParaRPr b="1" sz="1900">
                        <a:highlight>
                          <a:srgbClr val="F4CCCC"/>
                        </a:highlight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6262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9"/>
          <p:cNvGrpSpPr/>
          <p:nvPr/>
        </p:nvGrpSpPr>
        <p:grpSpPr>
          <a:xfrm>
            <a:off x="2171357" y="1258175"/>
            <a:ext cx="7857617" cy="4870800"/>
            <a:chOff x="327024" y="1239541"/>
            <a:chExt cx="7974847" cy="4943469"/>
          </a:xfrm>
        </p:grpSpPr>
        <p:sp>
          <p:nvSpPr>
            <p:cNvPr id="149" name="Google Shape;149;p19"/>
            <p:cNvSpPr txBox="1"/>
            <p:nvPr/>
          </p:nvSpPr>
          <p:spPr>
            <a:xfrm>
              <a:off x="4274228" y="2514432"/>
              <a:ext cx="3948300" cy="8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-381000" lvl="0" marL="609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ato"/>
                <a:buChar char="●"/>
              </a:pPr>
              <a:r>
                <a:rPr b="1" lang="en-US" sz="1200">
                  <a:solidFill>
                    <a:schemeClr val="dk1"/>
                  </a:solidFill>
                  <a:highlight>
                    <a:schemeClr val="lt1"/>
                  </a:highlight>
                </a:rPr>
                <a:t>가수 </a:t>
              </a:r>
              <a:r>
                <a:rPr b="1" lang="en-US" sz="1200">
                  <a:solidFill>
                    <a:schemeClr val="dk1"/>
                  </a:solidFill>
                  <a:highlight>
                    <a:schemeClr val="lt1"/>
                  </a:highlight>
                  <a:latin typeface="Arial"/>
                  <a:ea typeface="Arial"/>
                  <a:cs typeface="Arial"/>
                  <a:sym typeface="Arial"/>
                </a:rPr>
                <a:t>58개팀</a:t>
              </a:r>
              <a:r>
                <a:rPr b="1" lang="en-US" sz="1200">
                  <a:solidFill>
                    <a:schemeClr val="dk1"/>
                  </a:solidFill>
                  <a:highlight>
                    <a:schemeClr val="lt1"/>
                  </a:highlight>
                </a:rPr>
                <a:t>의</a:t>
              </a:r>
              <a:r>
                <a:rPr b="1" lang="en-US" sz="1200">
                  <a:solidFill>
                    <a:schemeClr val="dk1"/>
                  </a:solidFill>
                  <a:highlight>
                    <a:schemeClr val="lt1"/>
                  </a:highlight>
                  <a:latin typeface="Arial"/>
                  <a:ea typeface="Arial"/>
                  <a:cs typeface="Arial"/>
                  <a:sym typeface="Arial"/>
                </a:rPr>
                <a:t> 공식 뮤직비디오 URL </a:t>
              </a:r>
              <a:r>
                <a:rPr b="1" lang="en-US" sz="1200">
                  <a:solidFill>
                    <a:schemeClr val="dk1"/>
                  </a:solidFill>
                  <a:highlight>
                    <a:schemeClr val="lt1"/>
                  </a:highlight>
                </a:rPr>
                <a:t>크롤링</a:t>
              </a:r>
              <a:endParaRPr/>
            </a:p>
            <a:p>
              <a:pPr indent="-304800" lvl="0" marL="609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ato"/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endParaRPr>
            </a:p>
            <a:p>
              <a:pPr indent="-381000" lvl="0" marL="609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ato"/>
                <a:buChar char="●"/>
              </a:pPr>
              <a:r>
                <a:rPr b="1" lang="en-US" sz="1200">
                  <a:solidFill>
                    <a:schemeClr val="dk1"/>
                  </a:solidFill>
                  <a:highlight>
                    <a:schemeClr val="lt1"/>
                  </a:highlight>
                  <a:latin typeface="Arial"/>
                  <a:ea typeface="Arial"/>
                  <a:cs typeface="Arial"/>
                  <a:sym typeface="Arial"/>
                </a:rPr>
                <a:t>유튜브 뮤직 음원 순위 및 조회수 </a:t>
              </a:r>
              <a:r>
                <a:rPr b="1" lang="en-US" sz="1200">
                  <a:solidFill>
                    <a:schemeClr val="dk1"/>
                  </a:solidFill>
                  <a:highlight>
                    <a:schemeClr val="lt1"/>
                  </a:highlight>
                </a:rPr>
                <a:t>크롤링</a:t>
              </a:r>
              <a:endParaRPr b="1" sz="12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9"/>
            <p:cNvSpPr txBox="1"/>
            <p:nvPr/>
          </p:nvSpPr>
          <p:spPr>
            <a:xfrm>
              <a:off x="327024" y="2514442"/>
              <a:ext cx="36621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-381000" lvl="0" marL="609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ato"/>
                <a:buChar char="●"/>
              </a:pPr>
              <a:r>
                <a:rPr b="1" lang="en-US" sz="1200">
                  <a:solidFill>
                    <a:schemeClr val="dk1"/>
                  </a:solidFill>
                  <a:highlight>
                    <a:schemeClr val="lt1"/>
                  </a:highlight>
                </a:rPr>
                <a:t>가수</a:t>
              </a:r>
              <a:r>
                <a:rPr b="1" lang="en-US" sz="1200">
                  <a:solidFill>
                    <a:schemeClr val="dk1"/>
                  </a:solidFill>
                  <a:highlight>
                    <a:schemeClr val="lt1"/>
                  </a:highlight>
                  <a:latin typeface="Arial"/>
                  <a:ea typeface="Arial"/>
                  <a:cs typeface="Arial"/>
                  <a:sym typeface="Arial"/>
                </a:rPr>
                <a:t> 58팀 리스트 및 이미지 크롤링</a:t>
              </a:r>
              <a:endParaRPr b="1" sz="12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1" name="Google Shape;151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94635" y="3394976"/>
              <a:ext cx="1532807" cy="154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9"/>
            <p:cNvPicPr preferRelativeResize="0"/>
            <p:nvPr/>
          </p:nvPicPr>
          <p:blipFill rotWithShape="1">
            <a:blip r:embed="rId4">
              <a:alphaModFix/>
            </a:blip>
            <a:srcRect b="0" l="0" r="0" t="14900"/>
            <a:stretch/>
          </p:blipFill>
          <p:spPr>
            <a:xfrm>
              <a:off x="832446" y="5031686"/>
              <a:ext cx="2902213" cy="961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58423" y="4006008"/>
              <a:ext cx="3843448" cy="2177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95513" y="1239541"/>
              <a:ext cx="1692846" cy="950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9"/>
            <p:cNvPicPr preferRelativeResize="0"/>
            <p:nvPr/>
          </p:nvPicPr>
          <p:blipFill rotWithShape="1">
            <a:blip r:embed="rId7">
              <a:alphaModFix/>
            </a:blip>
            <a:srcRect b="26329" l="19138" r="19519" t="29135"/>
            <a:stretch/>
          </p:blipFill>
          <p:spPr>
            <a:xfrm>
              <a:off x="1253156" y="1266716"/>
              <a:ext cx="1883488" cy="9619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19"/>
          <p:cNvSpPr txBox="1"/>
          <p:nvPr/>
        </p:nvSpPr>
        <p:spPr>
          <a:xfrm>
            <a:off x="-1" y="386975"/>
            <a:ext cx="2165100" cy="36930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크롤링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20"/>
          <p:cNvGrpSpPr/>
          <p:nvPr/>
        </p:nvGrpSpPr>
        <p:grpSpPr>
          <a:xfrm>
            <a:off x="813837" y="1398400"/>
            <a:ext cx="10267249" cy="4387374"/>
            <a:chOff x="713316" y="1127737"/>
            <a:chExt cx="10556497" cy="4448316"/>
          </a:xfrm>
        </p:grpSpPr>
        <p:pic>
          <p:nvPicPr>
            <p:cNvPr id="162" name="Google Shape;162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35835" y="3841286"/>
              <a:ext cx="2122731" cy="1734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63999" y="1170144"/>
              <a:ext cx="1820928" cy="910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53560" y="1170166"/>
              <a:ext cx="830648" cy="8114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20"/>
            <p:cNvSpPr txBox="1"/>
            <p:nvPr/>
          </p:nvSpPr>
          <p:spPr>
            <a:xfrm>
              <a:off x="4190512" y="2741063"/>
              <a:ext cx="3517200" cy="81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-381000" lvl="0" marL="609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anum Gothic"/>
                <a:buChar char="●"/>
              </a:pPr>
              <a:r>
                <a:rPr b="1" lang="en-US" sz="12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Wiki API 이용</a:t>
              </a:r>
              <a:endParaRPr b="1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-304800" lvl="0" marL="609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ato"/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-381000" lvl="0" marL="609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anum Gothic"/>
                <a:buChar char="●"/>
              </a:pPr>
              <a:r>
                <a:rPr b="1" lang="en-US" sz="12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아티스트 설명 텍스트 크롤링</a:t>
              </a:r>
              <a:endParaRPr b="1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6" name="Google Shape;166;p20"/>
            <p:cNvSpPr txBox="1"/>
            <p:nvPr/>
          </p:nvSpPr>
          <p:spPr>
            <a:xfrm>
              <a:off x="713316" y="2741063"/>
              <a:ext cx="3662100" cy="99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-381000" lvl="0" marL="609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anum Gothic"/>
                <a:buChar char="●"/>
              </a:pPr>
              <a:r>
                <a:rPr b="1" lang="en-US" sz="12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Twitter API 이용</a:t>
              </a:r>
              <a:endParaRPr b="1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-304800" lvl="0" marL="609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ato"/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-381000" lvl="0" marL="609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anum Gothic"/>
                <a:buChar char="●"/>
              </a:pPr>
              <a:r>
                <a:rPr b="1" lang="en-US" sz="12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각 아티스트별 tweet  1500개 크롤링</a:t>
              </a:r>
              <a:endParaRPr b="1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6096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1" lang="en-US" sz="12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(53팀 * 1500  79,500 tweets)</a:t>
              </a:r>
              <a:endParaRPr b="1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167" name="Google Shape;167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72193" y="4022798"/>
              <a:ext cx="2498403" cy="1553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112959" y="3841284"/>
              <a:ext cx="2816434" cy="17347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20"/>
            <p:cNvSpPr txBox="1"/>
            <p:nvPr/>
          </p:nvSpPr>
          <p:spPr>
            <a:xfrm>
              <a:off x="7833913" y="2642609"/>
              <a:ext cx="3435900" cy="5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algun Gothic"/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-3048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anum Gothic"/>
                <a:buChar char="●"/>
              </a:pPr>
              <a:r>
                <a:rPr b="1" lang="en-US" sz="12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각 음원 사이트 차트 100위까지 크롤링</a:t>
              </a:r>
              <a:endParaRPr b="1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grpSp>
          <p:nvGrpSpPr>
            <p:cNvPr id="170" name="Google Shape;170;p20"/>
            <p:cNvGrpSpPr/>
            <p:nvPr/>
          </p:nvGrpSpPr>
          <p:grpSpPr>
            <a:xfrm>
              <a:off x="7898486" y="1127737"/>
              <a:ext cx="2845605" cy="1133930"/>
              <a:chOff x="7828844" y="804185"/>
              <a:chExt cx="2639708" cy="1051884"/>
            </a:xfrm>
          </p:grpSpPr>
          <p:pic>
            <p:nvPicPr>
              <p:cNvPr id="171" name="Google Shape;171;p2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828844" y="977813"/>
                <a:ext cx="1024200" cy="4145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" name="Google Shape;172;p2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912421" y="1173343"/>
                <a:ext cx="770553" cy="6119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" name="Google Shape;173;p20"/>
              <p:cNvPicPr preferRelativeResize="0"/>
              <p:nvPr/>
            </p:nvPicPr>
            <p:blipFill rotWithShape="1">
              <a:blip r:embed="rId10">
                <a:alphaModFix/>
              </a:blip>
              <a:srcRect b="23830" l="0" r="0" t="30253"/>
              <a:stretch/>
            </p:blipFill>
            <p:spPr>
              <a:xfrm>
                <a:off x="7973015" y="1441494"/>
                <a:ext cx="1024200" cy="4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" name="Google Shape;174;p2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9697999" y="1508593"/>
                <a:ext cx="770552" cy="3095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" name="Google Shape;175;p20"/>
              <p:cNvPicPr preferRelativeResize="0"/>
              <p:nvPr/>
            </p:nvPicPr>
            <p:blipFill rotWithShape="1">
              <a:blip r:embed="rId12">
                <a:alphaModFix/>
              </a:blip>
              <a:srcRect b="27814" l="41242" r="0" t="32330"/>
              <a:stretch/>
            </p:blipFill>
            <p:spPr>
              <a:xfrm>
                <a:off x="8884089" y="804185"/>
                <a:ext cx="957059" cy="2543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76" name="Google Shape;176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00696" y="1628521"/>
            <a:ext cx="1159810" cy="5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 txBox="1"/>
          <p:nvPr/>
        </p:nvSpPr>
        <p:spPr>
          <a:xfrm>
            <a:off x="-1" y="386975"/>
            <a:ext cx="2165100" cy="36930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크롤링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0857" y="603876"/>
            <a:ext cx="2013015" cy="235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 txBox="1"/>
          <p:nvPr/>
        </p:nvSpPr>
        <p:spPr>
          <a:xfrm>
            <a:off x="1696550" y="2609400"/>
            <a:ext cx="38094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Youtube API를 이용한 댓글 크롤링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가수 58팀의 공식 뮤직비디오 댓글, 좋아요 크롤링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50" y="3945349"/>
            <a:ext cx="4028550" cy="16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/>
        </p:nvSpPr>
        <p:spPr>
          <a:xfrm>
            <a:off x="6800275" y="1002450"/>
            <a:ext cx="46947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BTS : </a:t>
            </a:r>
            <a:r>
              <a:rPr b="1" lang="en-US" sz="175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141739 </a:t>
            </a:r>
            <a:r>
              <a:rPr b="1" lang="en-US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</a:t>
            </a:r>
            <a:endParaRPr b="1"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Aespa : 37966개</a:t>
            </a:r>
            <a:endParaRPr b="1"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Blackpink : </a:t>
            </a:r>
            <a:r>
              <a:rPr b="1" lang="en-US" sz="175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136363개</a:t>
            </a:r>
            <a:endParaRPr b="1" sz="175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TWICE : 44998개</a:t>
            </a:r>
            <a:endParaRPr b="1"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+"/>
            </a:pPr>
            <a:r>
              <a:rPr b="1" lang="en-US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그 외 k-pop 가수 54팀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총 58팀 약 200만개 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-1" y="386975"/>
            <a:ext cx="2165100" cy="369300"/>
          </a:xfrm>
          <a:prstGeom prst="rect">
            <a:avLst/>
          </a:prstGeom>
          <a:solidFill>
            <a:srgbClr val="F55E6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크롤링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7" name="Google Shape;187;p21"/>
          <p:cNvCxnSpPr/>
          <p:nvPr/>
        </p:nvCxnSpPr>
        <p:spPr>
          <a:xfrm>
            <a:off x="7081225" y="4711500"/>
            <a:ext cx="419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